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wav" ContentType="audio/wav"/>
  <Default Extension="gif" ContentType="image/gi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9"/>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8" d="100"/>
          <a:sy n="108" d="100"/>
        </p:scale>
        <p:origin x="-1704" y="-8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1.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289FC54-8A47-494A-9B58-C535BA5AB1A3}" type="datetimeFigureOut">
              <a:rPr lang="zh-CN" altLang="en-US" smtClean="0"/>
              <a:t>2021/2/6</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8902938-862F-418D-B097-86CD8F94C4C1}" type="slidenum">
              <a:rPr lang="zh-CN" altLang="en-US" smtClean="0"/>
              <a:t>‹#›</a:t>
            </a:fld>
            <a:endParaRPr lang="zh-CN" altLang="en-US"/>
          </a:p>
        </p:txBody>
      </p:sp>
    </p:spTree>
    <p:extLst>
      <p:ext uri="{BB962C8B-B14F-4D97-AF65-F5344CB8AC3E}">
        <p14:creationId xmlns:p14="http://schemas.microsoft.com/office/powerpoint/2010/main" val="19601984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5122" name="备注占位符 2"/>
          <p:cNvSpPr>
            <a:spLocks noGrp="1" noChangeArrowheads="1"/>
          </p:cNvSpPr>
          <p:nvPr>
            <p:ph type="body" idx="4294967295"/>
          </p:nvPr>
        </p:nvSpPr>
        <p:spPr bwMode="auto">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zh-CN" smtClean="0"/>
              <a:t>【</a:t>
            </a:r>
            <a:r>
              <a:rPr lang="zh-CN" altLang="en-US" smtClean="0"/>
              <a:t>人教版</a:t>
            </a:r>
            <a:r>
              <a:rPr lang="en-US" altLang="zh-CN" smtClean="0"/>
              <a:t>】2017</a:t>
            </a:r>
            <a:r>
              <a:rPr lang="zh-CN" altLang="en-US" smtClean="0"/>
              <a:t>春八年级物理下册：</a:t>
            </a:r>
            <a:r>
              <a:rPr lang="en-US" altLang="zh-CN" smtClean="0"/>
              <a:t>11.3《</a:t>
            </a:r>
            <a:r>
              <a:rPr lang="zh-CN" altLang="en-US" smtClean="0"/>
              <a:t>动能和势能</a:t>
            </a:r>
            <a:r>
              <a:rPr lang="en-US" altLang="zh-CN" smtClean="0"/>
              <a:t>》ppt</a:t>
            </a:r>
            <a:r>
              <a:rPr lang="zh-CN" altLang="en-US" smtClean="0"/>
              <a:t>课件</a:t>
            </a:r>
          </a:p>
        </p:txBody>
      </p:sp>
      <p:sp>
        <p:nvSpPr>
          <p:cNvPr id="5123"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858D92ED-1106-4D20-810D-0E6C50C2E2FB}" type="slidenum">
              <a:rPr lang="zh-CN" altLang="en-US"/>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25602" name="备注占位符 2"/>
          <p:cNvSpPr>
            <a:spLocks noGrp="1" noChangeArrowheads="1"/>
          </p:cNvSpPr>
          <p:nvPr>
            <p:ph type="body" idx="4294967295"/>
          </p:nvPr>
        </p:nvSpPr>
        <p:spPr bwMode="auto">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25603"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2FA9FB4C-3A49-4AB0-BF5C-AC4DDADB8823}" type="slidenum">
              <a:rPr lang="zh-CN" altLang="en-US"/>
              <a:pPr/>
              <a:t>12</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853D71E7-6041-4AD0-952C-A7011C488837}" type="slidenum">
              <a:rPr lang="en-US" altLang="zh-CN"/>
              <a:pPr/>
              <a:t>13</a:t>
            </a:fld>
            <a:endParaRPr lang="en-US" altLang="zh-CN"/>
          </a:p>
        </p:txBody>
      </p:sp>
      <p:sp>
        <p:nvSpPr>
          <p:cNvPr id="27650" name="Rectangle 2"/>
          <p:cNvSpPr>
            <a:spLocks noGrp="1" noRot="1" noChangeAspect="1" noChangeArrowheads="1" noTextEdit="1"/>
          </p:cNvSpPr>
          <p:nvPr>
            <p:ph type="sldImg" idx="4294967295"/>
          </p:nvPr>
        </p:nvSpPr>
        <p:spPr bwMode="auto">
          <a:solidFill>
            <a:srgbClr val="FFFFFF"/>
          </a:solidFill>
          <a:ln>
            <a:solidFill>
              <a:srgbClr val="000000"/>
            </a:solidFill>
            <a:miter lim="800000"/>
            <a:headEnd/>
            <a:tailEnd/>
          </a:ln>
        </p:spPr>
      </p:sp>
      <p:sp>
        <p:nvSpPr>
          <p:cNvPr id="27651" name="Rectangle 3"/>
          <p:cNvSpPr>
            <a:spLocks noGrp="1" noChangeArrowheads="1"/>
          </p:cNvSpPr>
          <p:nvPr>
            <p:ph type="body" idx="4294967295"/>
          </p:nvPr>
        </p:nvSpPr>
        <p:spPr bwMode="auto">
          <a:xfrm>
            <a:off x="914400" y="4343400"/>
            <a:ext cx="5029200" cy="4114800"/>
          </a:xfrm>
          <a:solidFill>
            <a:srgbClr val="FFFFFF"/>
          </a:solidFill>
          <a:ln>
            <a:solidFill>
              <a:srgbClr val="000000"/>
            </a:solidFill>
            <a:miter lim="800000"/>
            <a:headEnd/>
            <a:tailEnd/>
          </a:ln>
        </p:spPr>
        <p:txBody>
          <a:bodyPr wrap="square" numCol="1" anchor="t" anchorCtr="0" compatLnSpc="1">
            <a:prstTxWarp prst="textNoShape">
              <a:avLst/>
            </a:prstTxWarp>
          </a:bodyPr>
          <a:lstStyle/>
          <a:p>
            <a:pPr eaLnBrk="1" hangingPunct="1">
              <a:spcBef>
                <a:spcPct val="0"/>
              </a:spcBef>
            </a:pPr>
            <a:endParaRPr lang="zh-CN" altLang="zh-CN"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333541FE-472B-4D12-8909-90D479B3EA06}" type="slidenum">
              <a:rPr lang="en-US" altLang="zh-CN"/>
              <a:pPr/>
              <a:t>14</a:t>
            </a:fld>
            <a:endParaRPr lang="en-US" altLang="zh-CN"/>
          </a:p>
        </p:txBody>
      </p:sp>
      <p:sp>
        <p:nvSpPr>
          <p:cNvPr id="29698" name="Rectangle 2"/>
          <p:cNvSpPr>
            <a:spLocks noGrp="1" noRot="1" noChangeAspect="1" noChangeArrowheads="1" noTextEdit="1"/>
          </p:cNvSpPr>
          <p:nvPr>
            <p:ph type="sldImg" idx="4294967295"/>
          </p:nvPr>
        </p:nvSpPr>
        <p:spPr bwMode="auto">
          <a:solidFill>
            <a:srgbClr val="FFFFFF"/>
          </a:solidFill>
          <a:ln>
            <a:solidFill>
              <a:srgbClr val="000000"/>
            </a:solidFill>
            <a:miter lim="800000"/>
            <a:headEnd/>
            <a:tailEnd/>
          </a:ln>
        </p:spPr>
      </p:sp>
      <p:sp>
        <p:nvSpPr>
          <p:cNvPr id="29699" name="Rectangle 3"/>
          <p:cNvSpPr>
            <a:spLocks noGrp="1" noChangeArrowheads="1"/>
          </p:cNvSpPr>
          <p:nvPr>
            <p:ph type="body" idx="4294967295"/>
          </p:nvPr>
        </p:nvSpPr>
        <p:spPr bwMode="auto">
          <a:xfrm>
            <a:off x="914400" y="4343400"/>
            <a:ext cx="5029200" cy="4114800"/>
          </a:xfrm>
          <a:solidFill>
            <a:srgbClr val="FFFFFF"/>
          </a:solidFill>
          <a:ln>
            <a:solidFill>
              <a:srgbClr val="000000"/>
            </a:solidFill>
            <a:miter lim="800000"/>
            <a:headEnd/>
            <a:tailEnd/>
          </a:ln>
        </p:spPr>
        <p:txBody>
          <a:bodyPr wrap="square" numCol="1" anchor="t" anchorCtr="0" compatLnSpc="1">
            <a:prstTxWarp prst="textNoShape">
              <a:avLst/>
            </a:prstTxWarp>
          </a:bodyPr>
          <a:lstStyle/>
          <a:p>
            <a:pPr eaLnBrk="1" hangingPunct="1">
              <a:spcBef>
                <a:spcPct val="0"/>
              </a:spcBef>
            </a:pPr>
            <a:endParaRPr lang="zh-CN" altLang="zh-CN"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31746" name="备注占位符 2"/>
          <p:cNvSpPr>
            <a:spLocks noGrp="1" noChangeArrowheads="1"/>
          </p:cNvSpPr>
          <p:nvPr>
            <p:ph type="body" idx="4294967295"/>
          </p:nvPr>
        </p:nvSpPr>
        <p:spPr bwMode="auto">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31747"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36D7C370-99C5-4CF3-AA29-19971BEEE066}" type="slidenum">
              <a:rPr lang="zh-CN" altLang="en-US"/>
              <a:pPr/>
              <a:t>15</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38914" name="备注占位符 2"/>
          <p:cNvSpPr>
            <a:spLocks noGrp="1" noChangeArrowheads="1"/>
          </p:cNvSpPr>
          <p:nvPr>
            <p:ph type="body" idx="4294967295"/>
          </p:nvPr>
        </p:nvSpPr>
        <p:spPr bwMode="auto">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mtClean="0"/>
          </a:p>
        </p:txBody>
      </p:sp>
      <p:sp>
        <p:nvSpPr>
          <p:cNvPr id="38915"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EDC759FC-2886-4413-B744-CEED34D8C997}" type="slidenum">
              <a:rPr lang="zh-CN" altLang="en-US"/>
              <a:pPr/>
              <a:t>21</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44034" name="备注占位符 2"/>
          <p:cNvSpPr>
            <a:spLocks noGrp="1" noChangeArrowheads="1"/>
          </p:cNvSpPr>
          <p:nvPr>
            <p:ph type="body" idx="4294967295"/>
          </p:nvPr>
        </p:nvSpPr>
        <p:spPr bwMode="auto">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44035"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A7179615-DAD6-43BF-9616-C542D95C5395}" type="slidenum">
              <a:rPr lang="zh-CN" altLang="en-US"/>
              <a:pPr/>
              <a:t>25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53250" name="备注占位符 2"/>
          <p:cNvSpPr>
            <a:spLocks noGrp="1" noChangeArrowheads="1"/>
          </p:cNvSpPr>
          <p:nvPr>
            <p:ph type="body" idx="4294967295"/>
          </p:nvPr>
        </p:nvSpPr>
        <p:spPr bwMode="auto">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zh-CN" smtClean="0"/>
              <a:t>Ziyuanku.com</a:t>
            </a:r>
            <a:endParaRPr lang="zh-CN" altLang="en-US" smtClean="0"/>
          </a:p>
        </p:txBody>
      </p:sp>
      <p:sp>
        <p:nvSpPr>
          <p:cNvPr id="53251"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93A221B7-BFED-431C-8E08-147C812C7E91}" type="slidenum">
              <a:rPr lang="zh-CN" altLang="en-US"/>
              <a:pPr/>
              <a:t>33</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7170" name="备注占位符 2"/>
          <p:cNvSpPr>
            <a:spLocks noGrp="1" noChangeArrowheads="1"/>
          </p:cNvSpPr>
          <p:nvPr>
            <p:ph type="body" idx="4294967295"/>
          </p:nvPr>
        </p:nvSpPr>
        <p:spPr bwMode="auto">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7171"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5DEBFB0F-6EA8-4632-979C-A19E4577EE30}" type="slidenum">
              <a:rPr lang="zh-CN" altLang="en-US"/>
              <a:pPr/>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9218" name="备注占位符 2"/>
          <p:cNvSpPr>
            <a:spLocks noGrp="1" noChangeArrowheads="1"/>
          </p:cNvSpPr>
          <p:nvPr>
            <p:ph type="body" idx="4294967295"/>
          </p:nvPr>
        </p:nvSpPr>
        <p:spPr bwMode="auto">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9219"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2AF58E8A-F53F-4F63-B920-46E14CE25E25}" type="slidenum">
              <a:rPr lang="zh-CN" altLang="en-US"/>
              <a:pPr/>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11266" name="备注占位符 2"/>
          <p:cNvSpPr>
            <a:spLocks noGrp="1" noChangeArrowheads="1"/>
          </p:cNvSpPr>
          <p:nvPr>
            <p:ph type="body" idx="4294967295"/>
          </p:nvPr>
        </p:nvSpPr>
        <p:spPr bwMode="auto">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11267"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BF023DCE-FE1F-47B2-8D48-AAB07D99A399}" type="slidenum">
              <a:rPr lang="zh-CN" altLang="en-US"/>
              <a:pPr/>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95306391-C6D8-44F6-88D6-04040D814399}" type="slidenum">
              <a:rPr lang="en-US" altLang="zh-CN"/>
              <a:pPr/>
              <a:t>7</a:t>
            </a:fld>
            <a:endParaRPr lang="en-US" altLang="zh-CN"/>
          </a:p>
        </p:txBody>
      </p:sp>
      <p:sp>
        <p:nvSpPr>
          <p:cNvPr id="15362" name="Rectangle 2"/>
          <p:cNvSpPr>
            <a:spLocks noGrp="1" noRot="1" noChangeAspect="1" noChangeArrowheads="1" noTextEdit="1"/>
          </p:cNvSpPr>
          <p:nvPr>
            <p:ph type="sldImg" idx="4294967295"/>
          </p:nvPr>
        </p:nvSpPr>
        <p:spPr bwMode="auto">
          <a:solidFill>
            <a:srgbClr val="FFFFFF"/>
          </a:solidFill>
          <a:ln>
            <a:solidFill>
              <a:srgbClr val="000000"/>
            </a:solidFill>
            <a:miter lim="800000"/>
            <a:headEnd/>
            <a:tailEnd/>
          </a:ln>
        </p:spPr>
      </p:sp>
      <p:sp>
        <p:nvSpPr>
          <p:cNvPr id="15363" name="Rectangle 3"/>
          <p:cNvSpPr>
            <a:spLocks noGrp="1" noChangeArrowheads="1"/>
          </p:cNvSpPr>
          <p:nvPr>
            <p:ph type="body" idx="4294967295"/>
          </p:nvPr>
        </p:nvSpPr>
        <p:spPr bwMode="auto">
          <a:xfrm>
            <a:off x="914400" y="4343400"/>
            <a:ext cx="5029200" cy="4114800"/>
          </a:xfrm>
          <a:solidFill>
            <a:srgbClr val="FFFFFF"/>
          </a:solidFill>
          <a:ln>
            <a:solidFill>
              <a:srgbClr val="000000"/>
            </a:solidFill>
            <a:miter lim="800000"/>
            <a:headEnd/>
            <a:tailEnd/>
          </a:ln>
        </p:spPr>
        <p:txBody>
          <a:bodyPr wrap="square" numCol="1" anchor="t" anchorCtr="0" compatLnSpc="1">
            <a:prstTxWarp prst="textNoShape">
              <a:avLst/>
            </a:prstTxWarp>
          </a:bodyPr>
          <a:lstStyle/>
          <a:p>
            <a:pPr eaLnBrk="1" hangingPunct="1">
              <a:spcBef>
                <a:spcPct val="0"/>
              </a:spcBef>
            </a:pPr>
            <a:endParaRPr lang="zh-CN" altLang="zh-CN"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17410" name="备注占位符 2"/>
          <p:cNvSpPr>
            <a:spLocks noGrp="1" noChangeArrowheads="1"/>
          </p:cNvSpPr>
          <p:nvPr>
            <p:ph type="body" idx="4294967295"/>
          </p:nvPr>
        </p:nvSpPr>
        <p:spPr bwMode="auto">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17411"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1ED9B9A9-CFA7-405A-9EC6-970B05A5029A}" type="slidenum">
              <a:rPr lang="zh-CN" altLang="en-US"/>
              <a:pPr/>
              <a:t>8</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19458" name="备注占位符 2"/>
          <p:cNvSpPr>
            <a:spLocks noGrp="1" noChangeArrowheads="1"/>
          </p:cNvSpPr>
          <p:nvPr>
            <p:ph type="body" idx="4294967295"/>
          </p:nvPr>
        </p:nvSpPr>
        <p:spPr bwMode="auto">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19459"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12369C31-C429-4730-9379-9F9C88E60305}" type="slidenum">
              <a:rPr lang="zh-CN" altLang="en-US"/>
              <a:pPr/>
              <a:t>9</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21506" name="备注占位符 2"/>
          <p:cNvSpPr>
            <a:spLocks noGrp="1" noChangeArrowheads="1"/>
          </p:cNvSpPr>
          <p:nvPr>
            <p:ph type="body" idx="4294967295"/>
          </p:nvPr>
        </p:nvSpPr>
        <p:spPr bwMode="auto">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zh-CN" smtClean="0"/>
              <a:t>ziyuanku.com</a:t>
            </a:r>
            <a:endParaRPr lang="zh-CN" altLang="en-US" smtClean="0"/>
          </a:p>
        </p:txBody>
      </p:sp>
      <p:sp>
        <p:nvSpPr>
          <p:cNvPr id="21507"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35751F20-7704-4A70-A2E9-635D82A573CF}" type="slidenum">
              <a:rPr lang="zh-CN" altLang="en-US"/>
              <a:pPr/>
              <a:t>10</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23554" name="备注占位符 2"/>
          <p:cNvSpPr>
            <a:spLocks noGrp="1" noChangeArrowheads="1"/>
          </p:cNvSpPr>
          <p:nvPr>
            <p:ph type="body" idx="4294967295"/>
          </p:nvPr>
        </p:nvSpPr>
        <p:spPr bwMode="auto">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23555"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99AD42C9-2E1D-4726-9008-6DBF07F6F2AF}" type="slidenum">
              <a:rPr lang="zh-CN" altLang="en-US"/>
              <a:pPr/>
              <a:t>11</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2021/2/6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2021/2/6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2021/2/6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2021/2/6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2021/2/6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2021/2/6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2021/2/6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2021/2/6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2021/2/6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2021/2/6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2021/2/6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2021/2/6</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hyperlink" Target="&#25506;&#31350;&#21160;&#33021;&#22823;&#23567;&#36319;&#21738;&#20123;&#22240;&#32032;&#26377;&#20851;(1).flv"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hyperlink" Target="&#25506;&#31350;&#21160;&#33021;&#22823;&#23567;&#36319;&#21738;&#20123;&#22240;&#32032;&#26377;&#20851;(2).flv" TargetMode="Externa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audio" Target="../media/audio1.wav"/></Relationships>
</file>

<file path=ppt/slides/_rels/slide21.xml.rels><?xml version="1.0" encoding="UTF-8" standalone="yes"?>
<Relationships xmlns="http://schemas.openxmlformats.org/package/2006/relationships"><Relationship Id="rId3" Type="http://schemas.openxmlformats.org/officeDocument/2006/relationships/hyperlink" Target="&#21160;&#30011;&#28436;&#31034;&#65306;&#25171;&#26729;&#26426;.swf" TargetMode="External"/><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png"/></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hyperlink" Target="&#24433;&#21709;&#37325;&#21147;&#21183;&#33021;&#30340;&#22240;&#32032;1.flv" TargetMode="External"/></Relationships>
</file>

<file path=ppt/slides/_rels/slide23.xml.rels><?xml version="1.0" encoding="UTF-8" standalone="yes"?>
<Relationships xmlns="http://schemas.openxmlformats.org/package/2006/relationships"><Relationship Id="rId3" Type="http://schemas.openxmlformats.org/officeDocument/2006/relationships/hyperlink" Target="&#24433;&#21709;&#37325;&#21147;&#21183;&#33021;&#30340;&#22240;&#32032;2.flv" TargetMode="External"/><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slide" Target="slide5.xml"/><Relationship Id="rId7" Type="http://schemas.openxmlformats.org/officeDocument/2006/relationships/slide" Target="slide12.xml"/><Relationship Id="rId2" Type="http://schemas.openxmlformats.org/officeDocument/2006/relationships/image" Target="../media/image24.png"/><Relationship Id="rId1" Type="http://schemas.openxmlformats.org/officeDocument/2006/relationships/slideLayout" Target="../slideLayouts/slideLayout1.xml"/><Relationship Id="rId6" Type="http://schemas.openxmlformats.org/officeDocument/2006/relationships/slide" Target="slide30.xml"/><Relationship Id="rId5" Type="http://schemas.openxmlformats.org/officeDocument/2006/relationships/slide" Target="slide6.xml"/><Relationship Id="rId4" Type="http://schemas.openxmlformats.org/officeDocument/2006/relationships/image" Target="../media/image25.png"/><Relationship Id="rId9" Type="http://schemas.openxmlformats.org/officeDocument/2006/relationships/image" Target="../media/image27.png"/></Relationships>
</file>

<file path=ppt/slides/_rels/slide2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30.png"/></Relationships>
</file>

<file path=ppt/slides/_rels/slide3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5" Type="http://schemas.openxmlformats.org/officeDocument/2006/relationships/hyperlink" Target="&#30740;&#31350;&#24377;&#24615;&#21183;&#33021;&#19982;&#20160;&#20040;&#22240;&#32032;&#26377;&#20851;.mpg" TargetMode="External"/><Relationship Id="rId4" Type="http://schemas.openxmlformats.org/officeDocument/2006/relationships/image" Target="../media/image31.wmf"/></Relationships>
</file>

<file path=ppt/slides/_rels/slide33.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33.jpe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9.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audio" Target="../media/audio2.wav"/></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1475656" y="1844824"/>
            <a:ext cx="6768752" cy="1015663"/>
          </a:xfrm>
          <a:prstGeom prst="rect">
            <a:avLst/>
          </a:prstGeom>
          <a:noFill/>
          <a:ln>
            <a:noFill/>
          </a:ln>
        </p:spPr>
        <p:txBody>
          <a:bodyPr wrap="square">
            <a:spAutoFit/>
          </a:bodyPr>
          <a:lstStyle/>
          <a:p>
            <a:pPr>
              <a:defRPr/>
            </a:pPr>
            <a:r>
              <a:rPr lang="en-US" altLang="zh-CN" sz="6000" b="1" noProof="1" smtClean="0">
                <a:ln w="9525">
                  <a:solidFill>
                    <a:schemeClr val="bg1"/>
                  </a:solidFill>
                  <a:prstDash val="solid"/>
                </a:ln>
                <a:solidFill>
                  <a:srgbClr val="FF0000"/>
                </a:solidFill>
                <a:effectLst>
                  <a:outerShdw blurRad="12700" dist="38100" dir="2700000" algn="tl" rotWithShape="0">
                    <a:schemeClr val="bg1">
                      <a:lumMod val="50000"/>
                    </a:schemeClr>
                  </a:outerShdw>
                </a:effectLst>
                <a:ea typeface="幼圆" panose="02010509060101010101" pitchFamily="49" charset="-122"/>
                <a:cs typeface="+mn-ea"/>
              </a:rPr>
              <a:t>11.3 </a:t>
            </a:r>
            <a:r>
              <a:rPr lang="zh-CN" altLang="en-US" sz="6000" b="1" noProof="1" smtClean="0">
                <a:ln w="9525">
                  <a:solidFill>
                    <a:schemeClr val="bg1"/>
                  </a:solidFill>
                  <a:prstDash val="solid"/>
                </a:ln>
                <a:solidFill>
                  <a:srgbClr val="FF0000"/>
                </a:solidFill>
                <a:effectLst>
                  <a:outerShdw blurRad="12700" dist="38100" dir="2700000" algn="tl" rotWithShape="0">
                    <a:schemeClr val="bg1">
                      <a:lumMod val="50000"/>
                    </a:schemeClr>
                  </a:outerShdw>
                </a:effectLst>
                <a:ea typeface="幼圆" panose="02010509060101010101" pitchFamily="49" charset="-122"/>
                <a:cs typeface="+mn-ea"/>
              </a:rPr>
              <a:t>动</a:t>
            </a:r>
            <a:r>
              <a:rPr lang="zh-CN" altLang="en-US" sz="6000" b="1" noProof="1">
                <a:ln w="9525">
                  <a:solidFill>
                    <a:schemeClr val="bg1"/>
                  </a:solidFill>
                  <a:prstDash val="solid"/>
                </a:ln>
                <a:solidFill>
                  <a:srgbClr val="FF0000"/>
                </a:solidFill>
                <a:effectLst>
                  <a:outerShdw blurRad="12700" dist="38100" dir="2700000" algn="tl" rotWithShape="0">
                    <a:schemeClr val="bg1">
                      <a:lumMod val="50000"/>
                    </a:schemeClr>
                  </a:outerShdw>
                </a:effectLst>
                <a:ea typeface="幼圆" panose="02010509060101010101" pitchFamily="49" charset="-122"/>
                <a:cs typeface="+mn-ea"/>
              </a:rPr>
              <a:t>能和势能</a:t>
            </a:r>
            <a:endParaRPr lang="zh-CN" altLang="en-US" sz="6000" b="1" noProof="1">
              <a:ln w="9525">
                <a:solidFill>
                  <a:schemeClr val="bg1"/>
                </a:solidFill>
                <a:prstDash val="solid"/>
              </a:ln>
              <a:solidFill>
                <a:srgbClr val="FF0000"/>
              </a:solidFill>
              <a:effectLst>
                <a:outerShdw blurRad="12700" dist="38100" dir="2700000" algn="tl" rotWithShape="0">
                  <a:schemeClr val="bg1">
                    <a:lumMod val="50000"/>
                  </a:schemeClr>
                </a:outerShdw>
              </a:effectLst>
            </a:endParaRPr>
          </a:p>
        </p:txBody>
      </p:sp>
    </p:spTree>
    <p:extLst>
      <p:ext uri="{BB962C8B-B14F-4D97-AF65-F5344CB8AC3E}">
        <p14:creationId xmlns:p14="http://schemas.microsoft.com/office/powerpoint/2010/main" val="330659440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blinds(horizontal)">
                                      <p:cBhvr>
                                        <p:cTn id="7" dur="500"/>
                                        <p:tgtEl>
                                          <p:spTgt spid="409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0481"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35163" y="2263775"/>
            <a:ext cx="5653087" cy="318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7523" name="Text Box 5"/>
          <p:cNvSpPr txBox="1">
            <a:spLocks noChangeArrowheads="1"/>
          </p:cNvSpPr>
          <p:nvPr/>
        </p:nvSpPr>
        <p:spPr bwMode="auto">
          <a:xfrm>
            <a:off x="974725" y="677863"/>
            <a:ext cx="7575550" cy="1371600"/>
          </a:xfrm>
          <a:prstGeom prst="rect">
            <a:avLst/>
          </a:prstGeom>
          <a:noFill/>
          <a:ln w="9525">
            <a:noFill/>
            <a:miter lim="800000"/>
          </a:ln>
        </p:spPr>
        <p:txBody>
          <a:bodyPr>
            <a:spAutoFit/>
          </a:bodyPr>
          <a:lstStyle/>
          <a:p>
            <a:pPr>
              <a:spcBef>
                <a:spcPct val="50000"/>
              </a:spcBef>
              <a:buFont typeface="Arial" panose="020B0604020202020204" pitchFamily="34" charset="0"/>
              <a:buNone/>
              <a:defRPr/>
            </a:pPr>
            <a:r>
              <a:rPr lang="zh-CN" altLang="en-US" sz="2800" b="1">
                <a:effectLst>
                  <a:outerShdw blurRad="38100" dist="38100" dir="2700000" algn="tl">
                    <a:srgbClr val="C0C0C0"/>
                  </a:outerShdw>
                </a:effectLst>
                <a:latin typeface="Times New Roman" panose="02020603050405020304" pitchFamily="18" charset="0"/>
              </a:rPr>
              <a:t>让同一个钢球</a:t>
            </a:r>
            <a:r>
              <a:rPr lang="en-US" altLang="zh-CN" sz="2800" b="1" i="1">
                <a:effectLst>
                  <a:outerShdw blurRad="38100" dist="38100" dir="2700000" algn="tl">
                    <a:srgbClr val="C0C0C0"/>
                  </a:outerShdw>
                </a:effectLst>
                <a:latin typeface="Times New Roman" panose="02020603050405020304" pitchFamily="18" charset="0"/>
              </a:rPr>
              <a:t>A</a:t>
            </a:r>
            <a:r>
              <a:rPr lang="zh-CN" altLang="en-US" sz="2800" b="1">
                <a:effectLst>
                  <a:outerShdw blurRad="38100" dist="38100" dir="2700000" algn="tl">
                    <a:srgbClr val="C0C0C0"/>
                  </a:outerShdw>
                </a:effectLst>
                <a:latin typeface="Times New Roman" panose="02020603050405020304" pitchFamily="18" charset="0"/>
              </a:rPr>
              <a:t>从斜面不同高度从静止滚下，到达水平面时钢球速度哪次大？木块</a:t>
            </a:r>
            <a:r>
              <a:rPr lang="en-US" altLang="zh-CN" sz="2800" b="1" i="1">
                <a:effectLst>
                  <a:outerShdw blurRad="38100" dist="38100" dir="2700000" algn="tl">
                    <a:srgbClr val="C0C0C0"/>
                  </a:outerShdw>
                </a:effectLst>
                <a:latin typeface="Times New Roman" panose="02020603050405020304" pitchFamily="18" charset="0"/>
              </a:rPr>
              <a:t>B</a:t>
            </a:r>
            <a:r>
              <a:rPr lang="zh-CN" altLang="en-US" sz="2800" b="1">
                <a:effectLst>
                  <a:outerShdw blurRad="38100" dist="38100" dir="2700000" algn="tl">
                    <a:srgbClr val="C0C0C0"/>
                  </a:outerShdw>
                </a:effectLst>
                <a:latin typeface="Times New Roman" panose="02020603050405020304" pitchFamily="18" charset="0"/>
              </a:rPr>
              <a:t>前进距离哪次大？哪次做功多？哪次动能大？</a:t>
            </a:r>
          </a:p>
        </p:txBody>
      </p:sp>
      <p:sp>
        <p:nvSpPr>
          <p:cNvPr id="107524" name="TextBox 8"/>
          <p:cNvSpPr>
            <a:spLocks noChangeArrowheads="1"/>
          </p:cNvSpPr>
          <p:nvPr/>
        </p:nvSpPr>
        <p:spPr bwMode="auto">
          <a:xfrm>
            <a:off x="995363" y="5445125"/>
            <a:ext cx="7534275" cy="1246188"/>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round/>
                <a:headEnd/>
                <a:tailEnd/>
              </a14:hiddenLine>
            </a:ext>
          </a:extLst>
        </p:spPr>
        <p:txBody>
          <a:bodyPr>
            <a:spAutoFit/>
          </a:bodyPr>
          <a:lstStyle/>
          <a:p>
            <a:pPr>
              <a:lnSpc>
                <a:spcPct val="120000"/>
              </a:lnSpc>
              <a:buFont typeface="Arial" pitchFamily="34" charset="0"/>
              <a:buNone/>
            </a:pPr>
            <a:r>
              <a:rPr lang="zh-CN" altLang="en-US" sz="2800" b="1">
                <a:latin typeface="Times New Roman" pitchFamily="18" charset="0"/>
              </a:rPr>
              <a:t>实验表明：</a:t>
            </a:r>
            <a:r>
              <a:rPr lang="zh-CN" altLang="en-US" sz="2800" b="1">
                <a:solidFill>
                  <a:srgbClr val="FF0000"/>
                </a:solidFill>
              </a:rPr>
              <a:t>质量相同时</a:t>
            </a:r>
            <a:r>
              <a:rPr lang="zh-CN" altLang="en-US" sz="2800" b="1"/>
              <a:t>，物体的</a:t>
            </a:r>
            <a:r>
              <a:rPr lang="zh-CN" altLang="en-US" sz="2800" b="1">
                <a:solidFill>
                  <a:srgbClr val="FF0000"/>
                </a:solidFill>
              </a:rPr>
              <a:t>速度</a:t>
            </a:r>
            <a:r>
              <a:rPr lang="zh-CN" altLang="en-US" sz="2800" b="1"/>
              <a:t>越大，动能越 </a:t>
            </a:r>
            <a:r>
              <a:rPr lang="zh-CN" altLang="en-US" sz="2800" b="1">
                <a:solidFill>
                  <a:srgbClr val="FF0000"/>
                </a:solidFill>
              </a:rPr>
              <a:t>大</a:t>
            </a:r>
            <a:r>
              <a:rPr lang="zh-CN" altLang="en-US" sz="2800" b="1"/>
              <a:t>。</a:t>
            </a:r>
            <a:endParaRPr lang="zh-CN" altLang="en-US" sz="2800" b="1">
              <a:latin typeface="Times New Roman" pitchFamily="18" charset="0"/>
            </a:endParaRPr>
          </a:p>
        </p:txBody>
      </p:sp>
      <p:sp>
        <p:nvSpPr>
          <p:cNvPr id="2" name="右箭头 1">
            <a:hlinkClick r:id="rId4" action="ppaction://hlinkfile"/>
          </p:cNvPr>
          <p:cNvSpPr/>
          <p:nvPr/>
        </p:nvSpPr>
        <p:spPr>
          <a:xfrm>
            <a:off x="7596188" y="6453188"/>
            <a:ext cx="576262" cy="40481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p>
        </p:txBody>
      </p:sp>
    </p:spTree>
    <p:extLst>
      <p:ext uri="{BB962C8B-B14F-4D97-AF65-F5344CB8AC3E}">
        <p14:creationId xmlns:p14="http://schemas.microsoft.com/office/powerpoint/2010/main" val="92717959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7524"/>
                                        </p:tgtEl>
                                        <p:attrNameLst>
                                          <p:attrName>style.visibility</p:attrName>
                                        </p:attrNameLst>
                                      </p:cBhvr>
                                      <p:to>
                                        <p:strVal val="visible"/>
                                      </p:to>
                                    </p:set>
                                    <p:animEffect transition="in" filter="blinds(horizontal)">
                                      <p:cBhvr>
                                        <p:cTn id="7" dur="500"/>
                                        <p:tgtEl>
                                          <p:spTgt spid="1075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524" grpId="0" bldLvl="0"/>
    </p:bld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2529"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95450" y="2305050"/>
            <a:ext cx="5961063" cy="339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0" name="Text Box 5"/>
          <p:cNvSpPr txBox="1">
            <a:spLocks noChangeArrowheads="1"/>
          </p:cNvSpPr>
          <p:nvPr/>
        </p:nvSpPr>
        <p:spPr bwMode="auto">
          <a:xfrm>
            <a:off x="1323975" y="996950"/>
            <a:ext cx="7705725"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buFont typeface="Arial" pitchFamily="34" charset="0"/>
              <a:buNone/>
            </a:pPr>
            <a:r>
              <a:rPr lang="zh-CN" altLang="en-US" sz="2800" b="1"/>
              <a:t>让质量不同的钢球从同一高度由静止滚下，到达水平面时钢球速度相同吗？木块</a:t>
            </a:r>
            <a:r>
              <a:rPr lang="en-US" altLang="zh-CN" sz="2800" b="1"/>
              <a:t>B</a:t>
            </a:r>
            <a:r>
              <a:rPr lang="zh-CN" altLang="en-US" sz="2800" b="1"/>
              <a:t>前进距离哪次大？哪次做功多？哪次动能大？</a:t>
            </a:r>
          </a:p>
        </p:txBody>
      </p:sp>
      <p:sp>
        <p:nvSpPr>
          <p:cNvPr id="108548" name="TextBox 8"/>
          <p:cNvSpPr>
            <a:spLocks noChangeArrowheads="1"/>
          </p:cNvSpPr>
          <p:nvPr/>
        </p:nvSpPr>
        <p:spPr bwMode="auto">
          <a:xfrm>
            <a:off x="1314450" y="5521325"/>
            <a:ext cx="7429500" cy="1241425"/>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round/>
                <a:headEnd/>
                <a:tailEnd/>
              </a14:hiddenLine>
            </a:ext>
          </a:extLst>
        </p:spPr>
        <p:txBody>
          <a:bodyPr>
            <a:spAutoFit/>
          </a:bodyPr>
          <a:lstStyle/>
          <a:p>
            <a:pPr>
              <a:lnSpc>
                <a:spcPct val="120000"/>
              </a:lnSpc>
              <a:buFont typeface="Arial" pitchFamily="34" charset="0"/>
              <a:buNone/>
            </a:pPr>
            <a:r>
              <a:rPr lang="zh-CN" altLang="en-US" sz="2800">
                <a:latin typeface="Times New Roman" pitchFamily="18" charset="0"/>
              </a:rPr>
              <a:t>实验表明：</a:t>
            </a:r>
            <a:r>
              <a:rPr lang="zh-CN" altLang="en-US" sz="2800">
                <a:solidFill>
                  <a:srgbClr val="FF0000"/>
                </a:solidFill>
                <a:latin typeface="Times New Roman" pitchFamily="18" charset="0"/>
              </a:rPr>
              <a:t>速度相同</a:t>
            </a:r>
            <a:r>
              <a:rPr lang="zh-CN" altLang="en-US" sz="2800">
                <a:latin typeface="Times New Roman" pitchFamily="18" charset="0"/>
              </a:rPr>
              <a:t>，物体的</a:t>
            </a:r>
            <a:r>
              <a:rPr lang="zh-CN" altLang="en-US" sz="2800">
                <a:solidFill>
                  <a:srgbClr val="FF0000"/>
                </a:solidFill>
                <a:latin typeface="Times New Roman" pitchFamily="18" charset="0"/>
              </a:rPr>
              <a:t>质量越大</a:t>
            </a:r>
            <a:r>
              <a:rPr lang="zh-CN" altLang="en-US" sz="2800">
                <a:latin typeface="Times New Roman" pitchFamily="18" charset="0"/>
              </a:rPr>
              <a:t>，</a:t>
            </a:r>
            <a:r>
              <a:rPr lang="zh-CN" altLang="en-US" sz="2800">
                <a:solidFill>
                  <a:srgbClr val="FF0000"/>
                </a:solidFill>
                <a:latin typeface="Times New Roman" pitchFamily="18" charset="0"/>
              </a:rPr>
              <a:t>动能越大</a:t>
            </a:r>
            <a:r>
              <a:rPr lang="zh-CN" altLang="en-US" sz="2800">
                <a:latin typeface="Times New Roman" pitchFamily="18" charset="0"/>
              </a:rPr>
              <a:t>。</a:t>
            </a:r>
          </a:p>
        </p:txBody>
      </p:sp>
      <p:sp>
        <p:nvSpPr>
          <p:cNvPr id="2" name="右箭头 1">
            <a:hlinkClick r:id="rId4" action="ppaction://hlinkfile"/>
          </p:cNvPr>
          <p:cNvSpPr/>
          <p:nvPr/>
        </p:nvSpPr>
        <p:spPr>
          <a:xfrm>
            <a:off x="7596188" y="6381750"/>
            <a:ext cx="576262" cy="4318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p>
        </p:txBody>
      </p:sp>
    </p:spTree>
    <p:extLst>
      <p:ext uri="{BB962C8B-B14F-4D97-AF65-F5344CB8AC3E}">
        <p14:creationId xmlns:p14="http://schemas.microsoft.com/office/powerpoint/2010/main" val="384828613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8548"/>
                                        </p:tgtEl>
                                        <p:attrNameLst>
                                          <p:attrName>style.visibility</p:attrName>
                                        </p:attrNameLst>
                                      </p:cBhvr>
                                      <p:to>
                                        <p:strVal val="visible"/>
                                      </p:to>
                                    </p:set>
                                    <p:animEffect transition="in" filter="blinds(horizontal)">
                                      <p:cBhvr>
                                        <p:cTn id="7" dur="500"/>
                                        <p:tgtEl>
                                          <p:spTgt spid="1085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548" grpId="0" bldLvl="0"/>
    </p:bld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9570" name="文本框 10241" descr="新闻纸"/>
          <p:cNvSpPr txBox="1">
            <a:spLocks noChangeArrowheads="1"/>
          </p:cNvSpPr>
          <p:nvPr/>
        </p:nvSpPr>
        <p:spPr bwMode="auto">
          <a:xfrm>
            <a:off x="1312863" y="1524000"/>
            <a:ext cx="7416800" cy="2106613"/>
          </a:xfrm>
          <a:prstGeom prst="rect">
            <a:avLst/>
          </a:prstGeom>
          <a:noFill/>
          <a:ln w="19050">
            <a:noFill/>
            <a:miter lim="800000"/>
          </a:ln>
          <a:effectLst>
            <a:outerShdw dist="107763" dir="2700000" algn="ctr" rotWithShape="0">
              <a:schemeClr val="bg2"/>
            </a:outerShdw>
          </a:effectLst>
        </p:spPr>
        <p:txBody>
          <a:bodyPr>
            <a:spAutoFit/>
          </a:bodyPr>
          <a:lstStyle/>
          <a:p>
            <a:pPr>
              <a:spcBef>
                <a:spcPct val="50000"/>
              </a:spcBef>
              <a:buFont typeface="Arial" panose="020B0604020202020204" pitchFamily="34" charset="0"/>
              <a:buNone/>
              <a:defRPr/>
            </a:pPr>
            <a:r>
              <a:rPr lang="zh-CN" altLang="en-US" sz="3200" b="1">
                <a:solidFill>
                  <a:srgbClr val="990000"/>
                </a:solidFill>
                <a:effectLst>
                  <a:outerShdw blurRad="38100" dist="38100" dir="2700000" algn="tl">
                    <a:srgbClr val="C0C0C0"/>
                  </a:outerShdw>
                </a:effectLst>
                <a:latin typeface="Times New Roman" panose="02020603050405020304" pitchFamily="18" charset="0"/>
                <a:ea typeface="华文彩云" panose="02010800040101010101" pitchFamily="2" charset="-122"/>
              </a:rPr>
              <a:t>实验结论：</a:t>
            </a:r>
            <a:r>
              <a:rPr lang="zh-CN" altLang="en-US" sz="2400" b="1">
                <a:solidFill>
                  <a:srgbClr val="0000CC"/>
                </a:solidFill>
                <a:effectLst>
                  <a:outerShdw blurRad="38100" dist="38100" dir="2700000" algn="tl">
                    <a:srgbClr val="C0C0C0"/>
                  </a:outerShdw>
                </a:effectLst>
              </a:rPr>
              <a:t>动能的大小与物体的速度、质量有关</a:t>
            </a:r>
          </a:p>
          <a:p>
            <a:pPr>
              <a:spcBef>
                <a:spcPct val="50000"/>
              </a:spcBef>
              <a:buFont typeface="Arial" panose="020B0604020202020204" pitchFamily="34" charset="0"/>
              <a:buNone/>
              <a:defRPr/>
            </a:pPr>
            <a:r>
              <a:rPr lang="zh-CN" altLang="en-US" sz="2800" b="1">
                <a:solidFill>
                  <a:srgbClr val="0033CC"/>
                </a:solidFill>
                <a:effectLst>
                  <a:outerShdw blurRad="38100" dist="38100" dir="2700000" algn="tl">
                    <a:srgbClr val="C0C0C0"/>
                  </a:outerShdw>
                </a:effectLst>
                <a:latin typeface="Times New Roman" panose="02020603050405020304" pitchFamily="18" charset="0"/>
              </a:rPr>
              <a:t>质量相同的物体，运动的</a:t>
            </a:r>
            <a:r>
              <a:rPr lang="zh-CN" altLang="en-US" sz="2800" b="1">
                <a:solidFill>
                  <a:srgbClr val="FF3300"/>
                </a:solidFill>
                <a:effectLst>
                  <a:outerShdw blurRad="38100" dist="38100" dir="2700000" algn="tl">
                    <a:srgbClr val="C0C0C0"/>
                  </a:outerShdw>
                </a:effectLst>
                <a:latin typeface="Times New Roman" panose="02020603050405020304" pitchFamily="18" charset="0"/>
              </a:rPr>
              <a:t>速度</a:t>
            </a:r>
            <a:r>
              <a:rPr lang="zh-CN" altLang="en-US" sz="2800" b="1">
                <a:solidFill>
                  <a:srgbClr val="0033CC"/>
                </a:solidFill>
                <a:effectLst>
                  <a:outerShdw blurRad="38100" dist="38100" dir="2700000" algn="tl">
                    <a:srgbClr val="C0C0C0"/>
                  </a:outerShdw>
                </a:effectLst>
                <a:latin typeface="Times New Roman" panose="02020603050405020304" pitchFamily="18" charset="0"/>
              </a:rPr>
              <a:t>越大，它的</a:t>
            </a:r>
            <a:r>
              <a:rPr lang="zh-CN" altLang="en-US" sz="2800" b="1">
                <a:solidFill>
                  <a:srgbClr val="FF0000"/>
                </a:solidFill>
                <a:effectLst>
                  <a:outerShdw blurRad="38100" dist="38100" dir="2700000" algn="tl">
                    <a:srgbClr val="C0C0C0"/>
                  </a:outerShdw>
                </a:effectLst>
                <a:latin typeface="Times New Roman" panose="02020603050405020304" pitchFamily="18" charset="0"/>
              </a:rPr>
              <a:t>动能越大</a:t>
            </a:r>
            <a:r>
              <a:rPr lang="zh-CN" altLang="en-US" sz="2800" b="1">
                <a:solidFill>
                  <a:srgbClr val="0033CC"/>
                </a:solidFill>
                <a:effectLst>
                  <a:outerShdw blurRad="38100" dist="38100" dir="2700000" algn="tl">
                    <a:srgbClr val="C0C0C0"/>
                  </a:outerShdw>
                </a:effectLst>
                <a:latin typeface="Times New Roman" panose="02020603050405020304" pitchFamily="18" charset="0"/>
              </a:rPr>
              <a:t>；</a:t>
            </a:r>
            <a:r>
              <a:rPr lang="zh-CN" altLang="en-US" sz="2800" b="1">
                <a:solidFill>
                  <a:srgbClr val="0033CC"/>
                </a:solidFill>
                <a:effectLst>
                  <a:outerShdw blurRad="38100" dist="38100" dir="2700000" algn="tl">
                    <a:srgbClr val="C0C0C0"/>
                  </a:outerShdw>
                </a:effectLst>
                <a:latin typeface="Times New Roman" panose="02020603050405020304" pitchFamily="18" charset="0"/>
                <a:sym typeface="幼圆" panose="02010509060101010101" pitchFamily="49" charset="-122"/>
              </a:rPr>
              <a:t>运动速度相同的物体，</a:t>
            </a:r>
            <a:r>
              <a:rPr lang="zh-CN" altLang="en-US" sz="2800" b="1">
                <a:solidFill>
                  <a:srgbClr val="FF3300"/>
                </a:solidFill>
                <a:effectLst>
                  <a:outerShdw blurRad="38100" dist="38100" dir="2700000" algn="tl">
                    <a:srgbClr val="C0C0C0"/>
                  </a:outerShdw>
                </a:effectLst>
                <a:latin typeface="Times New Roman" panose="02020603050405020304" pitchFamily="18" charset="0"/>
                <a:sym typeface="幼圆" panose="02010509060101010101" pitchFamily="49" charset="-122"/>
              </a:rPr>
              <a:t>质量</a:t>
            </a:r>
            <a:r>
              <a:rPr lang="zh-CN" altLang="en-US" sz="2800" b="1">
                <a:solidFill>
                  <a:srgbClr val="0033CC"/>
                </a:solidFill>
                <a:effectLst>
                  <a:outerShdw blurRad="38100" dist="38100" dir="2700000" algn="tl">
                    <a:srgbClr val="C0C0C0"/>
                  </a:outerShdw>
                </a:effectLst>
                <a:latin typeface="Times New Roman" panose="02020603050405020304" pitchFamily="18" charset="0"/>
                <a:sym typeface="幼圆" panose="02010509060101010101" pitchFamily="49" charset="-122"/>
              </a:rPr>
              <a:t>越大，它的</a:t>
            </a:r>
            <a:r>
              <a:rPr lang="zh-CN" altLang="en-US" sz="2800" b="1">
                <a:solidFill>
                  <a:srgbClr val="FF0000"/>
                </a:solidFill>
                <a:effectLst>
                  <a:outerShdw blurRad="38100" dist="38100" dir="2700000" algn="tl">
                    <a:srgbClr val="C0C0C0"/>
                  </a:outerShdw>
                </a:effectLst>
                <a:latin typeface="Times New Roman" panose="02020603050405020304" pitchFamily="18" charset="0"/>
                <a:sym typeface="幼圆" panose="02010509060101010101" pitchFamily="49" charset="-122"/>
              </a:rPr>
              <a:t>动能也越大</a:t>
            </a:r>
            <a:r>
              <a:rPr lang="zh-CN" altLang="en-US" sz="2800" b="1">
                <a:solidFill>
                  <a:srgbClr val="0033CC"/>
                </a:solidFill>
                <a:effectLst>
                  <a:outerShdw blurRad="38100" dist="38100" dir="2700000" algn="tl">
                    <a:srgbClr val="C0C0C0"/>
                  </a:outerShdw>
                </a:effectLst>
                <a:latin typeface="Times New Roman" panose="02020603050405020304" pitchFamily="18" charset="0"/>
                <a:sym typeface="幼圆" panose="02010509060101010101" pitchFamily="49" charset="-122"/>
              </a:rPr>
              <a:t>。</a:t>
            </a:r>
          </a:p>
        </p:txBody>
      </p:sp>
      <p:sp>
        <p:nvSpPr>
          <p:cNvPr id="109572" name="文本框 2"/>
          <p:cNvSpPr txBox="1">
            <a:spLocks noChangeArrowheads="1"/>
          </p:cNvSpPr>
          <p:nvPr/>
        </p:nvSpPr>
        <p:spPr bwMode="auto">
          <a:xfrm>
            <a:off x="1403350" y="4076700"/>
            <a:ext cx="5160963"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zh-CN" altLang="en-US" sz="2800" b="1">
                <a:ea typeface="汉仪黛玉体简" pitchFamily="2" charset="-122"/>
                <a:sym typeface="Arial" pitchFamily="34" charset="0"/>
              </a:rPr>
              <a:t>请解释：为什么馒头也能伤人？</a:t>
            </a:r>
          </a:p>
        </p:txBody>
      </p:sp>
    </p:spTree>
    <p:extLst>
      <p:ext uri="{BB962C8B-B14F-4D97-AF65-F5344CB8AC3E}">
        <p14:creationId xmlns:p14="http://schemas.microsoft.com/office/powerpoint/2010/main" val="65025611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3" presetClass="entr" presetSubtype="528" fill="hold" grpId="0" nodeType="clickEffect">
                                  <p:stCondLst>
                                    <p:cond delay="0"/>
                                  </p:stCondLst>
                                  <p:childTnLst>
                                    <p:set>
                                      <p:cBhvr>
                                        <p:cTn id="6" dur="1" fill="hold">
                                          <p:stCondLst>
                                            <p:cond delay="0"/>
                                          </p:stCondLst>
                                        </p:cTn>
                                        <p:tgtEl>
                                          <p:spTgt spid="109570"/>
                                        </p:tgtEl>
                                        <p:attrNameLst>
                                          <p:attrName>style.visibility</p:attrName>
                                        </p:attrNameLst>
                                      </p:cBhvr>
                                      <p:to>
                                        <p:strVal val="visible"/>
                                      </p:to>
                                    </p:set>
                                    <p:anim calcmode="lin" valueType="num">
                                      <p:cBhvr>
                                        <p:cTn id="7" dur="1000" fill="hold"/>
                                        <p:tgtEl>
                                          <p:spTgt spid="109570"/>
                                        </p:tgtEl>
                                        <p:attrNameLst>
                                          <p:attrName>ppt_w</p:attrName>
                                        </p:attrNameLst>
                                      </p:cBhvr>
                                      <p:tavLst>
                                        <p:tav tm="0">
                                          <p:val>
                                            <p:fltVal val="0"/>
                                          </p:val>
                                        </p:tav>
                                        <p:tav tm="100000">
                                          <p:val>
                                            <p:strVal val="#ppt_w"/>
                                          </p:val>
                                        </p:tav>
                                      </p:tavLst>
                                    </p:anim>
                                    <p:anim calcmode="lin" valueType="num">
                                      <p:cBhvr>
                                        <p:cTn id="8" dur="1000" fill="hold"/>
                                        <p:tgtEl>
                                          <p:spTgt spid="109570"/>
                                        </p:tgtEl>
                                        <p:attrNameLst>
                                          <p:attrName>ppt_h</p:attrName>
                                        </p:attrNameLst>
                                      </p:cBhvr>
                                      <p:tavLst>
                                        <p:tav tm="0">
                                          <p:val>
                                            <p:fltVal val="0"/>
                                          </p:val>
                                        </p:tav>
                                        <p:tav tm="100000">
                                          <p:val>
                                            <p:strVal val="#ppt_h"/>
                                          </p:val>
                                        </p:tav>
                                      </p:tavLst>
                                    </p:anim>
                                    <p:anim calcmode="lin" valueType="num">
                                      <p:cBhvr>
                                        <p:cTn id="9" dur="1000" fill="hold"/>
                                        <p:tgtEl>
                                          <p:spTgt spid="109570"/>
                                        </p:tgtEl>
                                        <p:attrNameLst>
                                          <p:attrName>ppt_x</p:attrName>
                                        </p:attrNameLst>
                                      </p:cBhvr>
                                      <p:tavLst>
                                        <p:tav tm="0">
                                          <p:val>
                                            <p:fltVal val="0.5"/>
                                          </p:val>
                                        </p:tav>
                                        <p:tav tm="100000">
                                          <p:val>
                                            <p:strVal val="#ppt_x"/>
                                          </p:val>
                                        </p:tav>
                                      </p:tavLst>
                                    </p:anim>
                                    <p:anim calcmode="lin" valueType="num">
                                      <p:cBhvr>
                                        <p:cTn id="10" dur="1000" fill="hold"/>
                                        <p:tgtEl>
                                          <p:spTgt spid="109570"/>
                                        </p:tgtEl>
                                        <p:attrNameLst>
                                          <p:attrName>ppt_y</p:attrName>
                                        </p:attrNameLst>
                                      </p:cBhvr>
                                      <p:tavLst>
                                        <p:tav tm="0">
                                          <p:val>
                                            <p:fltVal val="0.5"/>
                                          </p:val>
                                        </p:tav>
                                        <p:tav tm="100000">
                                          <p:val>
                                            <p:strVal val="#ppt_y"/>
                                          </p:val>
                                        </p:tav>
                                      </p:tavLst>
                                    </p:anim>
                                  </p:childTnLst>
                                </p:cTn>
                              </p:par>
                              <p:par>
                                <p:cTn id="11" presetID="5" presetClass="entr" presetSubtype="10" fill="hold" grpId="0" nodeType="withEffect">
                                  <p:stCondLst>
                                    <p:cond delay="0"/>
                                  </p:stCondLst>
                                  <p:childTnLst>
                                    <p:set>
                                      <p:cBhvr>
                                        <p:cTn id="12" dur="1" fill="hold">
                                          <p:stCondLst>
                                            <p:cond delay="0"/>
                                          </p:stCondLst>
                                        </p:cTn>
                                        <p:tgtEl>
                                          <p:spTgt spid="109572"/>
                                        </p:tgtEl>
                                        <p:attrNameLst>
                                          <p:attrName>style.visibility</p:attrName>
                                        </p:attrNameLst>
                                      </p:cBhvr>
                                      <p:to>
                                        <p:strVal val="visible"/>
                                      </p:to>
                                    </p:set>
                                    <p:animEffect transition="in" filter="checkerboard(across)">
                                      <p:cBhvr>
                                        <p:cTn id="13" dur="500"/>
                                        <p:tgtEl>
                                          <p:spTgt spid="1095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570" grpId="0" bldLvl="0"/>
      <p:bldP spid="109572" grpId="0"/>
    </p:bld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625" name="Rectangle 36"/>
          <p:cNvSpPr>
            <a:spLocks noChangeArrowheads="1"/>
          </p:cNvSpPr>
          <p:nvPr/>
        </p:nvSpPr>
        <p:spPr bwMode="auto">
          <a:xfrm>
            <a:off x="468313" y="1125538"/>
            <a:ext cx="17287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a:solidFill>
                  <a:srgbClr val="FF0000"/>
                </a:solidFill>
                <a:latin typeface="Times New Roman" pitchFamily="18" charset="0"/>
                <a:ea typeface="黑体" pitchFamily="49" charset="-122"/>
              </a:rPr>
              <a:t>想想议议</a:t>
            </a:r>
          </a:p>
        </p:txBody>
      </p:sp>
      <p:sp>
        <p:nvSpPr>
          <p:cNvPr id="17" name="Rectangle 36"/>
          <p:cNvSpPr>
            <a:spLocks noChangeArrowheads="1"/>
          </p:cNvSpPr>
          <p:nvPr/>
        </p:nvSpPr>
        <p:spPr bwMode="auto">
          <a:xfrm>
            <a:off x="971550" y="4652963"/>
            <a:ext cx="7331075" cy="142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pPr>
            <a:r>
              <a:rPr lang="zh-CN" altLang="en-US" sz="2400">
                <a:solidFill>
                  <a:srgbClr val="FF0000"/>
                </a:solidFill>
                <a:latin typeface="Times New Roman" pitchFamily="18" charset="0"/>
                <a:ea typeface="黑体" pitchFamily="49" charset="-122"/>
              </a:rPr>
              <a:t>       车型不同，车的载重量不同，那车的质量大小就不同。如果车的速度相同，质量越大，动能就越大，危险性就越大。</a:t>
            </a:r>
          </a:p>
        </p:txBody>
      </p:sp>
      <p:pic>
        <p:nvPicPr>
          <p:cNvPr id="26627" name="图片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7088" y="1773238"/>
            <a:ext cx="3767137" cy="2447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28" name="Rectangle 36"/>
          <p:cNvSpPr>
            <a:spLocks noChangeArrowheads="1"/>
          </p:cNvSpPr>
          <p:nvPr/>
        </p:nvSpPr>
        <p:spPr bwMode="auto">
          <a:xfrm>
            <a:off x="5003800" y="1412875"/>
            <a:ext cx="3240088" cy="286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2400">
                <a:latin typeface="Times New Roman" pitchFamily="18" charset="0"/>
                <a:ea typeface="黑体" pitchFamily="49" charset="-122"/>
              </a:rPr>
              <a:t> 用物理知识解释，为什么要对机动车的最高行驶速度进行限制？又为什么不同车型设定不一样呢？</a:t>
            </a:r>
          </a:p>
        </p:txBody>
      </p:sp>
    </p:spTree>
    <p:extLst>
      <p:ext uri="{BB962C8B-B14F-4D97-AF65-F5344CB8AC3E}">
        <p14:creationId xmlns:p14="http://schemas.microsoft.com/office/powerpoint/2010/main" val="240536831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animEffect transition="in" filter="fade">
                                      <p:cBhvr>
                                        <p:cTn id="7" dur="500"/>
                                        <p:tgtEl>
                                          <p:spTgt spid="1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8673" name="Rectangle 36"/>
          <p:cNvSpPr>
            <a:spLocks noChangeArrowheads="1"/>
          </p:cNvSpPr>
          <p:nvPr/>
        </p:nvSpPr>
        <p:spPr bwMode="auto">
          <a:xfrm>
            <a:off x="971550" y="1789113"/>
            <a:ext cx="129698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a:solidFill>
                  <a:srgbClr val="FF0000"/>
                </a:solidFill>
                <a:latin typeface="Times New Roman" pitchFamily="18" charset="0"/>
                <a:ea typeface="黑体" pitchFamily="49" charset="-122"/>
              </a:rPr>
              <a:t>小资料</a:t>
            </a:r>
          </a:p>
        </p:txBody>
      </p:sp>
      <p:sp>
        <p:nvSpPr>
          <p:cNvPr id="28674" name="Rectangle 36"/>
          <p:cNvSpPr>
            <a:spLocks noChangeArrowheads="1"/>
          </p:cNvSpPr>
          <p:nvPr/>
        </p:nvSpPr>
        <p:spPr bwMode="auto">
          <a:xfrm>
            <a:off x="3276600" y="2312988"/>
            <a:ext cx="287972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a:latin typeface="Times New Roman" pitchFamily="18" charset="0"/>
                <a:ea typeface="黑体" pitchFamily="49" charset="-122"/>
              </a:rPr>
              <a:t>一些物体的动能</a:t>
            </a:r>
          </a:p>
        </p:txBody>
      </p:sp>
      <p:graphicFrame>
        <p:nvGraphicFramePr>
          <p:cNvPr id="4" name="表格 3"/>
          <p:cNvGraphicFramePr>
            <a:graphicFrameLocks noGrp="1"/>
          </p:cNvGraphicFramePr>
          <p:nvPr/>
        </p:nvGraphicFramePr>
        <p:xfrm>
          <a:off x="971550" y="3213100"/>
          <a:ext cx="7200900" cy="2252663"/>
        </p:xfrm>
        <a:graphic>
          <a:graphicData uri="http://schemas.openxmlformats.org/drawingml/2006/table">
            <a:tbl>
              <a:tblPr firstRow="1" bandRow="1">
                <a:tableStyleId>{5C22544A-7EE6-4342-B048-85BDC9FD1C3A}</a:tableStyleId>
              </a:tblPr>
              <a:tblGrid>
                <a:gridCol w="2664364"/>
                <a:gridCol w="1368161"/>
                <a:gridCol w="2016237"/>
                <a:gridCol w="1152138"/>
              </a:tblGrid>
              <a:tr h="486139">
                <a:tc>
                  <a:txBody>
                    <a:bodyPr/>
                    <a:lstStyle/>
                    <a:p>
                      <a:pPr algn="ctr"/>
                      <a:r>
                        <a:rPr lang="zh-CN" altLang="en-US" sz="1800" b="0" dirty="0" smtClean="0">
                          <a:solidFill>
                            <a:schemeClr val="tx1"/>
                          </a:solidFill>
                        </a:rPr>
                        <a:t>物体</a:t>
                      </a:r>
                      <a:endParaRPr lang="zh-CN" altLang="en-US" sz="1800" b="0" dirty="0">
                        <a:solidFill>
                          <a:schemeClr val="tx1"/>
                        </a:solidFill>
                      </a:endParaRPr>
                    </a:p>
                  </a:txBody>
                  <a:tcPr marL="91441" marR="91441" marT="45728" marB="45728"/>
                </a:tc>
                <a:tc>
                  <a:txBody>
                    <a:bodyPr/>
                    <a:lstStyle/>
                    <a:p>
                      <a:pPr algn="ctr"/>
                      <a:r>
                        <a:rPr lang="zh-CN" altLang="en-US" sz="1800" b="0" dirty="0" smtClean="0">
                          <a:solidFill>
                            <a:schemeClr val="tx1"/>
                          </a:solidFill>
                        </a:rPr>
                        <a:t>动能</a:t>
                      </a:r>
                      <a:r>
                        <a:rPr lang="en-US" altLang="zh-CN" sz="1800" b="0" dirty="0" smtClean="0">
                          <a:solidFill>
                            <a:schemeClr val="tx1"/>
                          </a:solidFill>
                        </a:rPr>
                        <a:t>/J</a:t>
                      </a:r>
                      <a:endParaRPr lang="zh-CN" altLang="en-US" sz="1800" b="0" dirty="0">
                        <a:solidFill>
                          <a:schemeClr val="tx1"/>
                        </a:solidFill>
                      </a:endParaRPr>
                    </a:p>
                  </a:txBody>
                  <a:tcPr marL="91441" marR="91441" marT="45728" marB="45728"/>
                </a:tc>
                <a:tc>
                  <a:txBody>
                    <a:bodyPr/>
                    <a:lstStyle/>
                    <a:p>
                      <a:pPr algn="ctr"/>
                      <a:r>
                        <a:rPr lang="zh-CN" altLang="en-US" sz="1800" b="0" dirty="0" smtClean="0">
                          <a:solidFill>
                            <a:schemeClr val="tx1"/>
                          </a:solidFill>
                        </a:rPr>
                        <a:t>物体</a:t>
                      </a:r>
                      <a:endParaRPr lang="zh-CN" altLang="en-US" sz="1800" b="0" dirty="0">
                        <a:solidFill>
                          <a:schemeClr val="tx1"/>
                        </a:solidFill>
                      </a:endParaRPr>
                    </a:p>
                  </a:txBody>
                  <a:tcPr marL="91441" marR="91441" marT="45728" marB="45728"/>
                </a:tc>
                <a:tc>
                  <a:txBody>
                    <a:bodyPr/>
                    <a:lstStyle/>
                    <a:p>
                      <a:pPr algn="ctr"/>
                      <a:r>
                        <a:rPr lang="zh-CN" altLang="en-US" sz="1800" b="0" dirty="0" smtClean="0">
                          <a:solidFill>
                            <a:schemeClr val="tx1"/>
                          </a:solidFill>
                        </a:rPr>
                        <a:t>动能</a:t>
                      </a:r>
                      <a:r>
                        <a:rPr lang="en-US" altLang="zh-CN" sz="1800" b="0" dirty="0" smtClean="0">
                          <a:solidFill>
                            <a:schemeClr val="tx1"/>
                          </a:solidFill>
                        </a:rPr>
                        <a:t>/J</a:t>
                      </a:r>
                      <a:endParaRPr lang="zh-CN" altLang="en-US" sz="1800" b="0" dirty="0">
                        <a:solidFill>
                          <a:schemeClr val="tx1"/>
                        </a:solidFill>
                      </a:endParaRPr>
                    </a:p>
                  </a:txBody>
                  <a:tcPr marL="91441" marR="91441" marT="45728" marB="45728"/>
                </a:tc>
              </a:tr>
              <a:tr h="486139">
                <a:tc>
                  <a:txBody>
                    <a:bodyPr/>
                    <a:lstStyle/>
                    <a:p>
                      <a:pPr algn="ctr"/>
                      <a:r>
                        <a:rPr lang="zh-CN" altLang="en-US" sz="1800" dirty="0" smtClean="0"/>
                        <a:t>抛出去的篮球</a:t>
                      </a:r>
                      <a:endParaRPr lang="zh-CN" altLang="en-US" sz="1800" dirty="0"/>
                    </a:p>
                  </a:txBody>
                  <a:tcPr marL="91441" marR="91441" marT="45728" marB="45728"/>
                </a:tc>
                <a:tc>
                  <a:txBody>
                    <a:bodyPr/>
                    <a:lstStyle/>
                    <a:p>
                      <a:pPr algn="ctr"/>
                      <a:r>
                        <a:rPr lang="zh-CN" altLang="en-US" sz="1800" dirty="0" smtClean="0"/>
                        <a:t>约</a:t>
                      </a:r>
                      <a:r>
                        <a:rPr lang="en-US" altLang="zh-CN" sz="1800" dirty="0" smtClean="0"/>
                        <a:t>30</a:t>
                      </a:r>
                      <a:endParaRPr lang="zh-CN" altLang="en-US" sz="1800" dirty="0"/>
                    </a:p>
                  </a:txBody>
                  <a:tcPr marL="91441" marR="91441" marT="45728" marB="45728"/>
                </a:tc>
                <a:tc>
                  <a:txBody>
                    <a:bodyPr/>
                    <a:lstStyle/>
                    <a:p>
                      <a:pPr algn="ctr"/>
                      <a:r>
                        <a:rPr lang="zh-CN" altLang="en-US" sz="1800" dirty="0" smtClean="0"/>
                        <a:t>跑百米的运动员</a:t>
                      </a:r>
                      <a:endParaRPr lang="zh-CN" altLang="en-US" sz="1800" dirty="0"/>
                    </a:p>
                  </a:txBody>
                  <a:tcPr marL="91441" marR="91441" marT="45728" marB="45728"/>
                </a:tc>
                <a:tc>
                  <a:txBody>
                    <a:bodyPr/>
                    <a:lstStyle/>
                    <a:p>
                      <a:pPr algn="ctr"/>
                      <a:r>
                        <a:rPr lang="zh-CN" altLang="en-US" sz="1800" dirty="0" smtClean="0"/>
                        <a:t>约</a:t>
                      </a:r>
                      <a:r>
                        <a:rPr lang="en-US" altLang="zh-CN" sz="1800" dirty="0" smtClean="0"/>
                        <a:t>3×10</a:t>
                      </a:r>
                      <a:r>
                        <a:rPr lang="en-US" altLang="zh-CN" sz="1800" baseline="30000" dirty="0" smtClean="0"/>
                        <a:t>3</a:t>
                      </a:r>
                      <a:endParaRPr lang="zh-CN" altLang="en-US" sz="1800" baseline="30000" dirty="0"/>
                    </a:p>
                  </a:txBody>
                  <a:tcPr marL="91441" marR="91441" marT="45728" marB="45728"/>
                </a:tc>
              </a:tr>
              <a:tr h="640192">
                <a:tc>
                  <a:txBody>
                    <a:bodyPr/>
                    <a:lstStyle/>
                    <a:p>
                      <a:pPr algn="ctr"/>
                      <a:r>
                        <a:rPr lang="zh-CN" altLang="en-US" sz="1800" dirty="0" smtClean="0"/>
                        <a:t>行走的牛</a:t>
                      </a:r>
                      <a:endParaRPr lang="zh-CN" altLang="en-US" sz="1800" dirty="0"/>
                    </a:p>
                  </a:txBody>
                  <a:tcPr marL="91441" marR="91441" marT="45728" marB="45728"/>
                </a:tc>
                <a:tc>
                  <a:txBody>
                    <a:bodyPr/>
                    <a:lstStyle/>
                    <a:p>
                      <a:pPr algn="ctr"/>
                      <a:r>
                        <a:rPr lang="zh-CN" altLang="en-US" sz="1800" dirty="0" smtClean="0"/>
                        <a:t>约</a:t>
                      </a:r>
                      <a:r>
                        <a:rPr lang="en-US" altLang="zh-CN" sz="1800" dirty="0" smtClean="0"/>
                        <a:t>60</a:t>
                      </a:r>
                      <a:endParaRPr lang="zh-CN" altLang="en-US" sz="1800" dirty="0"/>
                    </a:p>
                  </a:txBody>
                  <a:tcPr marL="91441" marR="91441" marT="45728" marB="45728"/>
                </a:tc>
                <a:tc>
                  <a:txBody>
                    <a:bodyPr/>
                    <a:lstStyle/>
                    <a:p>
                      <a:pPr algn="ctr"/>
                      <a:r>
                        <a:rPr lang="zh-CN" altLang="en-US" sz="1800" dirty="0" smtClean="0"/>
                        <a:t>飞行的步枪子弹</a:t>
                      </a:r>
                      <a:endParaRPr lang="zh-CN" altLang="en-US" sz="1800" dirty="0"/>
                    </a:p>
                  </a:txBody>
                  <a:tcPr marL="91441" marR="91441" marT="45728" marB="45728"/>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800" dirty="0" smtClean="0"/>
                        <a:t>约</a:t>
                      </a:r>
                      <a:r>
                        <a:rPr lang="en-US" altLang="zh-CN" sz="1800" dirty="0" smtClean="0"/>
                        <a:t>5×10</a:t>
                      </a:r>
                      <a:r>
                        <a:rPr lang="en-US" altLang="zh-CN" sz="1800" baseline="30000" dirty="0" smtClean="0"/>
                        <a:t>3</a:t>
                      </a:r>
                      <a:endParaRPr lang="zh-CN" altLang="en-US" sz="1800" baseline="30000" dirty="0" smtClean="0"/>
                    </a:p>
                    <a:p>
                      <a:pPr algn="ctr"/>
                      <a:endParaRPr lang="zh-CN" altLang="en-US" sz="1800" dirty="0"/>
                    </a:p>
                  </a:txBody>
                  <a:tcPr marL="91441" marR="91441" marT="45728" marB="45728"/>
                </a:tc>
              </a:tr>
              <a:tr h="640192">
                <a:tc>
                  <a:txBody>
                    <a:bodyPr/>
                    <a:lstStyle/>
                    <a:p>
                      <a:pPr algn="ctr"/>
                      <a:r>
                        <a:rPr lang="zh-CN" altLang="en-US" sz="1800" dirty="0" smtClean="0"/>
                        <a:t>从</a:t>
                      </a:r>
                      <a:r>
                        <a:rPr lang="en-US" altLang="zh-CN" sz="1800" dirty="0" smtClean="0"/>
                        <a:t>10m</a:t>
                      </a:r>
                      <a:r>
                        <a:rPr lang="zh-CN" altLang="en-US" sz="1800" dirty="0" smtClean="0"/>
                        <a:t>的高处落下的砖块</a:t>
                      </a:r>
                      <a:endParaRPr lang="zh-CN" altLang="en-US" sz="1800" dirty="0"/>
                    </a:p>
                  </a:txBody>
                  <a:tcPr marL="91441" marR="91441" marT="45728" marB="45728"/>
                </a:tc>
                <a:tc>
                  <a:txBody>
                    <a:bodyPr/>
                    <a:lstStyle/>
                    <a:p>
                      <a:pPr algn="ctr"/>
                      <a:r>
                        <a:rPr lang="zh-CN" altLang="en-US" sz="1800" dirty="0" smtClean="0"/>
                        <a:t>约</a:t>
                      </a:r>
                      <a:r>
                        <a:rPr lang="en-US" altLang="zh-CN" sz="1800" dirty="0" smtClean="0"/>
                        <a:t>2.5×10</a:t>
                      </a:r>
                      <a:r>
                        <a:rPr lang="en-US" altLang="zh-CN" sz="1800" baseline="30000" dirty="0" smtClean="0"/>
                        <a:t>2</a:t>
                      </a:r>
                      <a:endParaRPr lang="zh-CN" altLang="en-US" sz="1800" baseline="30000" dirty="0"/>
                    </a:p>
                  </a:txBody>
                  <a:tcPr marL="91441" marR="91441" marT="45728" marB="45728"/>
                </a:tc>
                <a:tc>
                  <a:txBody>
                    <a:bodyPr/>
                    <a:lstStyle/>
                    <a:p>
                      <a:pPr algn="ctr"/>
                      <a:r>
                        <a:rPr lang="zh-CN" altLang="en-US" sz="1800" dirty="0" smtClean="0"/>
                        <a:t>行驶的小汽车</a:t>
                      </a:r>
                      <a:endParaRPr lang="zh-CN" altLang="en-US" sz="1800" dirty="0"/>
                    </a:p>
                  </a:txBody>
                  <a:tcPr marL="91441" marR="91441" marT="45728" marB="45728"/>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800" dirty="0" smtClean="0"/>
                        <a:t>约</a:t>
                      </a:r>
                      <a:r>
                        <a:rPr lang="en-US" altLang="zh-CN" sz="1800" dirty="0" smtClean="0"/>
                        <a:t>5×10</a:t>
                      </a:r>
                      <a:r>
                        <a:rPr lang="en-US" altLang="zh-CN" sz="1800" baseline="30000" dirty="0" smtClean="0"/>
                        <a:t>5</a:t>
                      </a:r>
                      <a:endParaRPr lang="zh-CN" altLang="en-US" sz="1800" baseline="30000" dirty="0" smtClean="0"/>
                    </a:p>
                    <a:p>
                      <a:pPr algn="ctr"/>
                      <a:endParaRPr lang="zh-CN" altLang="en-US" sz="1800" dirty="0"/>
                    </a:p>
                  </a:txBody>
                  <a:tcPr marL="91441" marR="91441" marT="45728" marB="45728"/>
                </a:tc>
              </a:tr>
            </a:tbl>
          </a:graphicData>
        </a:graphic>
      </p:graphicFrame>
    </p:spTree>
    <p:extLst>
      <p:ext uri="{BB962C8B-B14F-4D97-AF65-F5344CB8AC3E}">
        <p14:creationId xmlns:p14="http://schemas.microsoft.com/office/powerpoint/2010/main" val="122007511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Text Box 3"/>
          <p:cNvSpPr txBox="1">
            <a:spLocks noChangeArrowheads="1"/>
          </p:cNvSpPr>
          <p:nvPr/>
        </p:nvSpPr>
        <p:spPr bwMode="auto">
          <a:xfrm>
            <a:off x="395288" y="1933575"/>
            <a:ext cx="8640762" cy="264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40000"/>
              </a:lnSpc>
            </a:pPr>
            <a:r>
              <a:rPr lang="en-US" altLang="zh-CN" sz="2400" b="1">
                <a:latin typeface="宋体" pitchFamily="2" charset="-122"/>
              </a:rPr>
              <a:t>1.</a:t>
            </a:r>
            <a:r>
              <a:rPr lang="zh-CN" altLang="en-US" sz="2400" b="1">
                <a:latin typeface="宋体" pitchFamily="2" charset="-122"/>
              </a:rPr>
              <a:t>判断下列说法正确的是</a:t>
            </a:r>
            <a:r>
              <a:rPr lang="en-US" altLang="zh-CN" sz="2400" b="1">
                <a:latin typeface="宋体" pitchFamily="2" charset="-122"/>
              </a:rPr>
              <a:t>(     )</a:t>
            </a:r>
          </a:p>
          <a:p>
            <a:pPr>
              <a:lnSpc>
                <a:spcPct val="140000"/>
              </a:lnSpc>
            </a:pPr>
            <a:r>
              <a:rPr lang="en-US" altLang="zh-CN" sz="2400" b="1">
                <a:latin typeface="宋体" pitchFamily="2" charset="-122"/>
              </a:rPr>
              <a:t>A</a:t>
            </a:r>
            <a:r>
              <a:rPr lang="zh-CN" altLang="en-US" sz="2400" b="1">
                <a:latin typeface="宋体" pitchFamily="2" charset="-122"/>
              </a:rPr>
              <a:t>、速度大的球一定比速度小的球动能大</a:t>
            </a:r>
          </a:p>
          <a:p>
            <a:pPr>
              <a:lnSpc>
                <a:spcPct val="140000"/>
              </a:lnSpc>
            </a:pPr>
            <a:r>
              <a:rPr lang="en-US" altLang="zh-CN" sz="2400" b="1">
                <a:latin typeface="宋体" pitchFamily="2" charset="-122"/>
              </a:rPr>
              <a:t>B</a:t>
            </a:r>
            <a:r>
              <a:rPr lang="zh-CN" altLang="en-US" sz="2400" b="1">
                <a:latin typeface="宋体" pitchFamily="2" charset="-122"/>
              </a:rPr>
              <a:t>、同一辆车运动速度越大动能就越</a:t>
            </a:r>
            <a:endParaRPr lang="en-US" altLang="zh-CN" sz="2400" b="1">
              <a:latin typeface="宋体" pitchFamily="2" charset="-122"/>
            </a:endParaRPr>
          </a:p>
          <a:p>
            <a:pPr>
              <a:lnSpc>
                <a:spcPct val="140000"/>
              </a:lnSpc>
            </a:pPr>
            <a:r>
              <a:rPr lang="en-US" altLang="zh-CN" sz="2400" b="1">
                <a:latin typeface="宋体" pitchFamily="2" charset="-122"/>
              </a:rPr>
              <a:t>C</a:t>
            </a:r>
            <a:r>
              <a:rPr lang="zh-CN" altLang="en-US" sz="2400" b="1">
                <a:latin typeface="宋体" pitchFamily="2" charset="-122"/>
              </a:rPr>
              <a:t>、子弹的速度比火车的速度大，所以子弹动能就比火车动能大</a:t>
            </a:r>
            <a:endParaRPr lang="en-US" altLang="zh-CN" sz="2400" b="1">
              <a:latin typeface="宋体" pitchFamily="2" charset="-122"/>
            </a:endParaRPr>
          </a:p>
          <a:p>
            <a:pPr>
              <a:lnSpc>
                <a:spcPct val="140000"/>
              </a:lnSpc>
            </a:pPr>
            <a:r>
              <a:rPr lang="en-US" altLang="zh-CN" sz="2400" b="1">
                <a:latin typeface="宋体" pitchFamily="2" charset="-122"/>
              </a:rPr>
              <a:t>D</a:t>
            </a:r>
            <a:r>
              <a:rPr lang="zh-CN" altLang="en-US" sz="2400" b="1">
                <a:latin typeface="宋体" pitchFamily="2" charset="-122"/>
              </a:rPr>
              <a:t>、平直公路上匀速行驶洒水的洒水车动能不变</a:t>
            </a:r>
          </a:p>
        </p:txBody>
      </p:sp>
      <p:sp>
        <p:nvSpPr>
          <p:cNvPr id="968714" name="Text Box 10"/>
          <p:cNvSpPr txBox="1">
            <a:spLocks noChangeArrowheads="1"/>
          </p:cNvSpPr>
          <p:nvPr/>
        </p:nvSpPr>
        <p:spPr bwMode="auto">
          <a:xfrm>
            <a:off x="4192588" y="1985963"/>
            <a:ext cx="455612"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en-US" altLang="zh-CN" sz="3200" b="1">
                <a:solidFill>
                  <a:srgbClr val="F8081F"/>
                </a:solidFill>
                <a:latin typeface="Times New Roman" pitchFamily="18" charset="0"/>
              </a:rPr>
              <a:t>B</a:t>
            </a:r>
          </a:p>
        </p:txBody>
      </p:sp>
    </p:spTree>
    <p:extLst>
      <p:ext uri="{BB962C8B-B14F-4D97-AF65-F5344CB8AC3E}">
        <p14:creationId xmlns:p14="http://schemas.microsoft.com/office/powerpoint/2010/main" val="82571746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68714"/>
                                        </p:tgtEl>
                                        <p:attrNameLst>
                                          <p:attrName>style.visibility</p:attrName>
                                        </p:attrNameLst>
                                      </p:cBhvr>
                                      <p:to>
                                        <p:strVal val="visible"/>
                                      </p:to>
                                    </p:set>
                                    <p:animEffect transition="in" filter="blinds(horizontal)">
                                      <p:cBhvr>
                                        <p:cTn id="7" dur="500"/>
                                        <p:tgtEl>
                                          <p:spTgt spid="9687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871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文本框 57345"/>
          <p:cNvSpPr txBox="1">
            <a:spLocks noChangeArrowheads="1"/>
          </p:cNvSpPr>
          <p:nvPr/>
        </p:nvSpPr>
        <p:spPr bwMode="auto">
          <a:xfrm>
            <a:off x="468313" y="620713"/>
            <a:ext cx="8532812" cy="526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3200" b="1">
                <a:solidFill>
                  <a:srgbClr val="000066"/>
                </a:solidFill>
                <a:latin typeface="华文新魏" pitchFamily="2" charset="-122"/>
                <a:ea typeface="华文新魏" pitchFamily="2" charset="-122"/>
              </a:rPr>
              <a:t>2</a:t>
            </a:r>
            <a:r>
              <a:rPr lang="zh-CN" altLang="en-US" sz="3200" b="1">
                <a:solidFill>
                  <a:srgbClr val="000066"/>
                </a:solidFill>
                <a:latin typeface="华文新魏" pitchFamily="2" charset="-122"/>
                <a:ea typeface="华文新魏" pitchFamily="2" charset="-122"/>
              </a:rPr>
              <a:t>、如图所示，一辆在水平路面上匀速行驶的洒水车正在洒水作业．关于该洒水车，下列说法正确的是(　　)</a:t>
            </a:r>
          </a:p>
          <a:p>
            <a:pPr>
              <a:spcBef>
                <a:spcPct val="50000"/>
              </a:spcBef>
            </a:pPr>
            <a:r>
              <a:rPr lang="zh-CN" altLang="en-US" sz="3200" b="1">
                <a:solidFill>
                  <a:srgbClr val="000066"/>
                </a:solidFill>
                <a:latin typeface="华文新魏" pitchFamily="2" charset="-122"/>
                <a:ea typeface="华文新魏" pitchFamily="2" charset="-122"/>
              </a:rPr>
              <a:t>  A．动能先变大，再变小</a:t>
            </a:r>
          </a:p>
          <a:p>
            <a:pPr>
              <a:spcBef>
                <a:spcPct val="50000"/>
              </a:spcBef>
            </a:pPr>
            <a:r>
              <a:rPr lang="zh-CN" altLang="en-US" sz="3200" b="1">
                <a:solidFill>
                  <a:srgbClr val="000066"/>
                </a:solidFill>
                <a:latin typeface="华文新魏" pitchFamily="2" charset="-122"/>
                <a:ea typeface="华文新魏" pitchFamily="2" charset="-122"/>
              </a:rPr>
              <a:t>  B．动能变大</a:t>
            </a:r>
          </a:p>
          <a:p>
            <a:pPr>
              <a:spcBef>
                <a:spcPct val="50000"/>
              </a:spcBef>
            </a:pPr>
            <a:r>
              <a:rPr lang="zh-CN" altLang="en-US" sz="3200" b="1">
                <a:solidFill>
                  <a:srgbClr val="000066"/>
                </a:solidFill>
                <a:latin typeface="华文新魏" pitchFamily="2" charset="-122"/>
                <a:ea typeface="华文新魏" pitchFamily="2" charset="-122"/>
              </a:rPr>
              <a:t>  C．动能变小</a:t>
            </a:r>
          </a:p>
          <a:p>
            <a:pPr>
              <a:spcBef>
                <a:spcPct val="50000"/>
              </a:spcBef>
            </a:pPr>
            <a:r>
              <a:rPr lang="zh-CN" altLang="en-US" sz="3200" b="1">
                <a:solidFill>
                  <a:srgbClr val="000066"/>
                </a:solidFill>
                <a:latin typeface="华文新魏" pitchFamily="2" charset="-122"/>
                <a:ea typeface="华文新魏" pitchFamily="2" charset="-122"/>
              </a:rPr>
              <a:t>  D．动能不变</a:t>
            </a:r>
          </a:p>
          <a:p>
            <a:pPr>
              <a:spcBef>
                <a:spcPct val="50000"/>
              </a:spcBef>
            </a:pPr>
            <a:endParaRPr lang="zh-CN" altLang="en-US" sz="3200" b="1">
              <a:solidFill>
                <a:srgbClr val="000066"/>
              </a:solidFill>
              <a:latin typeface="华文新魏" pitchFamily="2" charset="-122"/>
              <a:ea typeface="华文新魏" pitchFamily="2" charset="-122"/>
            </a:endParaRPr>
          </a:p>
        </p:txBody>
      </p:sp>
      <p:sp>
        <p:nvSpPr>
          <p:cNvPr id="32770" name="矩形 57350"/>
          <p:cNvSpPr>
            <a:spLocks noChangeArrowheads="1"/>
          </p:cNvSpPr>
          <p:nvPr/>
        </p:nvSpPr>
        <p:spPr bwMode="auto">
          <a:xfrm>
            <a:off x="7720013" y="1320800"/>
            <a:ext cx="18415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endParaRPr lang="zh-CN" altLang="en-US" sz="3200" b="1">
              <a:solidFill>
                <a:srgbClr val="000066"/>
              </a:solidFill>
              <a:latin typeface="华文新魏" pitchFamily="2" charset="-122"/>
              <a:ea typeface="华文新魏" pitchFamily="2" charset="-122"/>
            </a:endParaRPr>
          </a:p>
        </p:txBody>
      </p:sp>
      <p:sp>
        <p:nvSpPr>
          <p:cNvPr id="88068" name="文本框 57351"/>
          <p:cNvSpPr txBox="1">
            <a:spLocks noChangeArrowheads="1"/>
          </p:cNvSpPr>
          <p:nvPr/>
        </p:nvSpPr>
        <p:spPr bwMode="auto">
          <a:xfrm>
            <a:off x="2867025" y="1587500"/>
            <a:ext cx="6477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3600">
                <a:solidFill>
                  <a:schemeClr val="folHlink"/>
                </a:solidFill>
              </a:rPr>
              <a:t>C</a:t>
            </a:r>
          </a:p>
        </p:txBody>
      </p:sp>
      <p:pic>
        <p:nvPicPr>
          <p:cNvPr id="32772" name="Picture 3" descr="A110.T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60950" y="3305175"/>
            <a:ext cx="3786188" cy="3014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8915588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8068"/>
                                        </p:tgtEl>
                                        <p:attrNameLst>
                                          <p:attrName>style.visibility</p:attrName>
                                        </p:attrNameLst>
                                      </p:cBhvr>
                                      <p:to>
                                        <p:strVal val="visible"/>
                                      </p:to>
                                    </p:set>
                                    <p:anim calcmode="lin" valueType="num">
                                      <p:cBhvr>
                                        <p:cTn id="7" dur="500" fill="hold"/>
                                        <p:tgtEl>
                                          <p:spTgt spid="88068"/>
                                        </p:tgtEl>
                                        <p:attrNameLst>
                                          <p:attrName>ppt_x</p:attrName>
                                        </p:attrNameLst>
                                      </p:cBhvr>
                                      <p:tavLst>
                                        <p:tav tm="0">
                                          <p:val>
                                            <p:strVal val="#ppt_x"/>
                                          </p:val>
                                        </p:tav>
                                        <p:tav tm="100000">
                                          <p:val>
                                            <p:strVal val="#ppt_x"/>
                                          </p:val>
                                        </p:tav>
                                      </p:tavLst>
                                    </p:anim>
                                    <p:anim calcmode="lin" valueType="num">
                                      <p:cBhvr>
                                        <p:cTn id="8" dur="500" fill="hold"/>
                                        <p:tgtEl>
                                          <p:spTgt spid="88068"/>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06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4" name="Text Box 4"/>
          <p:cNvSpPr txBox="1">
            <a:spLocks noChangeArrowheads="1"/>
          </p:cNvSpPr>
          <p:nvPr/>
        </p:nvSpPr>
        <p:spPr bwMode="auto">
          <a:xfrm>
            <a:off x="250825" y="1196975"/>
            <a:ext cx="8642350" cy="304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b="1"/>
              <a:t>       </a:t>
            </a:r>
          </a:p>
          <a:p>
            <a:endParaRPr lang="zh-CN" altLang="en-US" sz="2400" b="1"/>
          </a:p>
          <a:p>
            <a:r>
              <a:rPr lang="en-US" altLang="zh-CN" sz="2400" b="1"/>
              <a:t>       3</a:t>
            </a:r>
            <a:r>
              <a:rPr lang="zh-CN" altLang="en-US" sz="2400" b="1"/>
              <a:t>．</a:t>
            </a:r>
            <a:r>
              <a:rPr lang="zh-CN" altLang="zh-CN" sz="2400" b="1"/>
              <a:t>质量较大的鸽子与质量较小的燕子在空中飞行，如果它们的动能相等，那么</a:t>
            </a:r>
            <a:r>
              <a:rPr lang="en-US" altLang="zh-CN" sz="2400" b="1"/>
              <a:t>(</a:t>
            </a:r>
            <a:r>
              <a:rPr lang="zh-CN" altLang="en-US" sz="2400" b="1"/>
              <a:t>　　</a:t>
            </a:r>
            <a:r>
              <a:rPr lang="en-US" altLang="zh-CN" sz="2400" b="1"/>
              <a:t>)</a:t>
            </a:r>
          </a:p>
          <a:p>
            <a:r>
              <a:rPr lang="en-US" altLang="zh-CN" sz="2400" b="1"/>
              <a:t>       A</a:t>
            </a:r>
            <a:r>
              <a:rPr lang="zh-CN" altLang="en-US" sz="2400" b="1"/>
              <a:t>．燕子比鸽子飞得快</a:t>
            </a:r>
          </a:p>
          <a:p>
            <a:r>
              <a:rPr lang="en-US" altLang="zh-CN" sz="2400" b="1"/>
              <a:t>       B</a:t>
            </a:r>
            <a:r>
              <a:rPr lang="zh-CN" altLang="en-US" sz="2400" b="1"/>
              <a:t>．鸽子比燕子飞得快</a:t>
            </a:r>
          </a:p>
          <a:p>
            <a:r>
              <a:rPr lang="en-US" altLang="zh-CN" sz="2400" b="1"/>
              <a:t>       C</a:t>
            </a:r>
            <a:r>
              <a:rPr lang="zh-CN" altLang="en-US" sz="2400" b="1"/>
              <a:t>．燕子比鸽子飞得高</a:t>
            </a:r>
          </a:p>
          <a:p>
            <a:r>
              <a:rPr lang="en-US" altLang="zh-CN" sz="2400" b="1"/>
              <a:t>       D</a:t>
            </a:r>
            <a:r>
              <a:rPr lang="zh-CN" altLang="en-US" sz="2400" b="1"/>
              <a:t>．鸽子比燕子飞得高</a:t>
            </a:r>
          </a:p>
        </p:txBody>
      </p:sp>
      <p:sp>
        <p:nvSpPr>
          <p:cNvPr id="61445" name="Text Box 5"/>
          <p:cNvSpPr txBox="1">
            <a:spLocks noChangeArrowheads="1"/>
          </p:cNvSpPr>
          <p:nvPr/>
        </p:nvSpPr>
        <p:spPr bwMode="auto">
          <a:xfrm>
            <a:off x="3348038" y="2278063"/>
            <a:ext cx="7921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400" b="1">
                <a:solidFill>
                  <a:srgbClr val="FF0000"/>
                </a:solidFill>
              </a:rPr>
              <a:t>A</a:t>
            </a:r>
          </a:p>
        </p:txBody>
      </p:sp>
    </p:spTree>
    <p:extLst>
      <p:ext uri="{BB962C8B-B14F-4D97-AF65-F5344CB8AC3E}">
        <p14:creationId xmlns:p14="http://schemas.microsoft.com/office/powerpoint/2010/main" val="1903690769"/>
      </p:ext>
    </p:extLst>
  </p:cSld>
  <p:clrMapOvr>
    <a:masterClrMapping/>
  </p:clrMapOvr>
  <p:transition advClick="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nodeType="withEffect">
                                  <p:stCondLst>
                                    <p:cond delay="0"/>
                                  </p:stCondLst>
                                  <p:childTnLst>
                                    <p:set>
                                      <p:cBhvr>
                                        <p:cTn id="6" dur="1" fill="hold">
                                          <p:stCondLst>
                                            <p:cond delay="0"/>
                                          </p:stCondLst>
                                        </p:cTn>
                                        <p:tgtEl>
                                          <p:spTgt spid="61444">
                                            <p:txEl>
                                              <p:pRg st="2" end="2"/>
                                            </p:txEl>
                                          </p:spTgt>
                                        </p:tgtEl>
                                        <p:attrNameLst>
                                          <p:attrName>style.visibility</p:attrName>
                                        </p:attrNameLst>
                                      </p:cBhvr>
                                      <p:to>
                                        <p:strVal val="visible"/>
                                      </p:to>
                                    </p:set>
                                    <p:animEffect transition="in" filter="blinds(horizontal)">
                                      <p:cBhvr>
                                        <p:cTn id="7" dur="500"/>
                                        <p:tgtEl>
                                          <p:spTgt spid="61444">
                                            <p:txEl>
                                              <p:pRg st="2" end="2"/>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61444">
                                            <p:txEl>
                                              <p:pRg st="3" end="3"/>
                                            </p:txEl>
                                          </p:spTgt>
                                        </p:tgtEl>
                                        <p:attrNameLst>
                                          <p:attrName>style.visibility</p:attrName>
                                        </p:attrNameLst>
                                      </p:cBhvr>
                                      <p:to>
                                        <p:strVal val="visible"/>
                                      </p:to>
                                    </p:set>
                                    <p:animEffect transition="in" filter="blinds(horizontal)">
                                      <p:cBhvr>
                                        <p:cTn id="10" dur="500"/>
                                        <p:tgtEl>
                                          <p:spTgt spid="61444">
                                            <p:txEl>
                                              <p:pRg st="3" end="3"/>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61444">
                                            <p:txEl>
                                              <p:pRg st="4" end="4"/>
                                            </p:txEl>
                                          </p:spTgt>
                                        </p:tgtEl>
                                        <p:attrNameLst>
                                          <p:attrName>style.visibility</p:attrName>
                                        </p:attrNameLst>
                                      </p:cBhvr>
                                      <p:to>
                                        <p:strVal val="visible"/>
                                      </p:to>
                                    </p:set>
                                    <p:animEffect transition="in" filter="blinds(horizontal)">
                                      <p:cBhvr>
                                        <p:cTn id="13" dur="500"/>
                                        <p:tgtEl>
                                          <p:spTgt spid="61444">
                                            <p:txEl>
                                              <p:pRg st="4" end="4"/>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61444">
                                            <p:txEl>
                                              <p:pRg st="5" end="5"/>
                                            </p:txEl>
                                          </p:spTgt>
                                        </p:tgtEl>
                                        <p:attrNameLst>
                                          <p:attrName>style.visibility</p:attrName>
                                        </p:attrNameLst>
                                      </p:cBhvr>
                                      <p:to>
                                        <p:strVal val="visible"/>
                                      </p:to>
                                    </p:set>
                                    <p:animEffect transition="in" filter="blinds(horizontal)">
                                      <p:cBhvr>
                                        <p:cTn id="16" dur="500"/>
                                        <p:tgtEl>
                                          <p:spTgt spid="61444">
                                            <p:txEl>
                                              <p:pRg st="5" end="5"/>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61444">
                                            <p:txEl>
                                              <p:pRg st="6" end="6"/>
                                            </p:txEl>
                                          </p:spTgt>
                                        </p:tgtEl>
                                        <p:attrNameLst>
                                          <p:attrName>style.visibility</p:attrName>
                                        </p:attrNameLst>
                                      </p:cBhvr>
                                      <p:to>
                                        <p:strVal val="visible"/>
                                      </p:to>
                                    </p:set>
                                    <p:animEffect transition="in" filter="blinds(horizontal)">
                                      <p:cBhvr>
                                        <p:cTn id="19" dur="500"/>
                                        <p:tgtEl>
                                          <p:spTgt spid="61444">
                                            <p:txEl>
                                              <p:pRg st="6" end="6"/>
                                            </p:txEl>
                                          </p:spTgt>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4" presetClass="entr" presetSubtype="16" fill="hold" grpId="0" nodeType="clickEffect">
                                  <p:stCondLst>
                                    <p:cond delay="0"/>
                                  </p:stCondLst>
                                  <p:childTnLst>
                                    <p:set>
                                      <p:cBhvr>
                                        <p:cTn id="23" dur="1" fill="hold">
                                          <p:stCondLst>
                                            <p:cond delay="0"/>
                                          </p:stCondLst>
                                        </p:cTn>
                                        <p:tgtEl>
                                          <p:spTgt spid="61445"/>
                                        </p:tgtEl>
                                        <p:attrNameLst>
                                          <p:attrName>style.visibility</p:attrName>
                                        </p:attrNameLst>
                                      </p:cBhvr>
                                      <p:to>
                                        <p:strVal val="visible"/>
                                      </p:to>
                                    </p:set>
                                    <p:animEffect transition="in" filter="box(in)">
                                      <p:cBhvr>
                                        <p:cTn id="24" dur="500"/>
                                        <p:tgtEl>
                                          <p:spTgt spid="614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4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4" name="Text Box 4"/>
          <p:cNvSpPr txBox="1">
            <a:spLocks noChangeArrowheads="1"/>
          </p:cNvSpPr>
          <p:nvPr/>
        </p:nvSpPr>
        <p:spPr bwMode="auto">
          <a:xfrm>
            <a:off x="119063" y="-336550"/>
            <a:ext cx="8642350" cy="600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b="1"/>
              <a:t>       </a:t>
            </a:r>
          </a:p>
          <a:p>
            <a:endParaRPr lang="zh-CN" altLang="en-US" sz="2400" b="1"/>
          </a:p>
          <a:p>
            <a:r>
              <a:rPr lang="en-US" altLang="zh-CN" sz="2400" b="1"/>
              <a:t>   4</a:t>
            </a:r>
            <a:r>
              <a:rPr lang="zh-CN" altLang="en-US" sz="2400" b="1"/>
              <a:t>．</a:t>
            </a:r>
            <a:r>
              <a:rPr lang="zh-CN" altLang="zh-CN" sz="2400" b="1"/>
              <a:t>如图所示是探究“物体动能的大小与什么因素有关”的实验装置示意图．</a:t>
            </a:r>
          </a:p>
          <a:p>
            <a:r>
              <a:rPr lang="zh-CN" altLang="zh-CN" sz="2400" b="1"/>
              <a:t>（1）该实验装置要探究的是物体动能的大小与物体</a:t>
            </a:r>
            <a:r>
              <a:rPr lang="zh-CN" altLang="zh-CN" sz="2400" b="1" u="sng"/>
              <a:t>　 　</a:t>
            </a:r>
            <a:r>
              <a:rPr lang="zh-CN" altLang="zh-CN" sz="2400" b="1"/>
              <a:t>的关系（物体A、B质量不变）</a:t>
            </a:r>
          </a:p>
          <a:p>
            <a:r>
              <a:rPr lang="zh-CN" altLang="zh-CN" sz="2400" b="1"/>
              <a:t>（2）该实验中所探究物体的动能是指物体</a:t>
            </a:r>
            <a:r>
              <a:rPr lang="zh-CN" altLang="zh-CN" sz="2400" b="1" u="sng"/>
              <a:t>　　</a:t>
            </a:r>
            <a:r>
              <a:rPr lang="zh-CN" altLang="zh-CN" sz="2400" b="1"/>
              <a:t>（选填“A”或“B”）的动能</a:t>
            </a:r>
          </a:p>
          <a:p>
            <a:r>
              <a:rPr lang="zh-CN" altLang="zh-CN" sz="2400" b="1"/>
              <a:t>（3）该实验物体动能的大小是通过</a:t>
            </a:r>
            <a:r>
              <a:rPr lang="zh-CN" altLang="zh-CN" sz="2400" b="1" u="sng"/>
              <a:t>　        　</a:t>
            </a:r>
            <a:r>
              <a:rPr lang="zh-CN" altLang="zh-CN" sz="2400" b="1"/>
              <a:t>来反映的</a:t>
            </a:r>
          </a:p>
          <a:p>
            <a:r>
              <a:rPr lang="zh-CN" altLang="zh-CN" sz="2400" b="1"/>
              <a:t>（4）该实验物体的速度是指物体A从斜面上由静止滚下与物体B即将碰撞时的速度，它是通过</a:t>
            </a:r>
            <a:r>
              <a:rPr lang="zh-CN" altLang="zh-CN" sz="2400" b="1" u="sng"/>
              <a:t>　 　</a:t>
            </a:r>
            <a:r>
              <a:rPr lang="zh-CN" altLang="zh-CN" sz="2400" b="1"/>
              <a:t>（选填“高度”或“质量”）来改变的</a:t>
            </a:r>
          </a:p>
          <a:p>
            <a:r>
              <a:rPr lang="zh-CN" altLang="zh-CN" sz="2400" b="1"/>
              <a:t>（5）实验表明，同一物体A从斜面高处滚下，高度越大，物体B被撞得越远，可得结论</a:t>
            </a:r>
            <a:r>
              <a:rPr lang="zh-CN" altLang="zh-CN" sz="2400" b="1" u="sng"/>
              <a:t>　                    </a:t>
            </a:r>
            <a:r>
              <a:rPr lang="zh-CN" altLang="zh-CN" sz="2400" b="1"/>
              <a:t>　</a:t>
            </a:r>
          </a:p>
          <a:p>
            <a:r>
              <a:rPr lang="zh-CN" altLang="zh-CN" sz="2400" b="1"/>
              <a:t>（6）若要研究物体动能与质量的关系，则需不同质量的物体从斜面</a:t>
            </a:r>
            <a:r>
              <a:rPr lang="zh-CN" altLang="zh-CN" sz="2400" b="1" u="sng"/>
              <a:t>　  　</a:t>
            </a:r>
            <a:r>
              <a:rPr lang="zh-CN" altLang="zh-CN" sz="2400" b="1"/>
              <a:t>高度由静止滚下，并观察记录．</a:t>
            </a:r>
          </a:p>
        </p:txBody>
      </p:sp>
      <p:pic>
        <p:nvPicPr>
          <p:cNvPr id="34818" name="图片 26" descr="学科网(www.zxxk.com)--教育资源门户，提供试卷、教案、课件、论文、素材及各类教学资源下载，还有大量而丰富的教学相关资讯！"/>
          <p:cNvPicPr>
            <a:picLocks noChangeAspect="1" noChangeArrowheads="1"/>
          </p:cNvPicPr>
          <p:nvPr/>
        </p:nvPicPr>
        <p:blipFill>
          <a:blip r:embed="rId2">
            <a:extLst>
              <a:ext uri="{28A0092B-C50C-407E-A947-70E740481C1C}">
                <a14:useLocalDpi xmlns:a14="http://schemas.microsoft.com/office/drawing/2010/main" val="0"/>
              </a:ext>
            </a:extLst>
          </a:blip>
          <a:srcRect r="677" b="2016"/>
          <a:stretch>
            <a:fillRect/>
          </a:stretch>
        </p:blipFill>
        <p:spPr bwMode="auto">
          <a:xfrm>
            <a:off x="5875338" y="5284788"/>
            <a:ext cx="2887662" cy="1303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41045700"/>
      </p:ext>
    </p:extLst>
  </p:cSld>
  <p:clrMapOvr>
    <a:masterClrMapping/>
  </p:clrMapOvr>
  <p:transition advClick="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nodeType="withEffect">
                                  <p:stCondLst>
                                    <p:cond delay="0"/>
                                  </p:stCondLst>
                                  <p:childTnLst>
                                    <p:set>
                                      <p:cBhvr>
                                        <p:cTn id="6" dur="1" fill="hold">
                                          <p:stCondLst>
                                            <p:cond delay="0"/>
                                          </p:stCondLst>
                                        </p:cTn>
                                        <p:tgtEl>
                                          <p:spTgt spid="61444">
                                            <p:txEl>
                                              <p:charRg st="9" end="56"/>
                                            </p:txEl>
                                          </p:spTgt>
                                        </p:tgtEl>
                                        <p:attrNameLst>
                                          <p:attrName>style.visibility</p:attrName>
                                        </p:attrNameLst>
                                      </p:cBhvr>
                                      <p:to>
                                        <p:strVal val="visible"/>
                                      </p:to>
                                    </p:set>
                                    <p:animEffect transition="in" filter="blinds(horizontal)">
                                      <p:cBhvr>
                                        <p:cTn id="7" dur="500"/>
                                        <p:tgtEl>
                                          <p:spTgt spid="61444">
                                            <p:txEl>
                                              <p:charRg st="9" end="56"/>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61444">
                                            <p:txEl>
                                              <p:pRg st="3" end="3"/>
                                            </p:txEl>
                                          </p:spTgt>
                                        </p:tgtEl>
                                        <p:attrNameLst>
                                          <p:attrName>style.visibility</p:attrName>
                                        </p:attrNameLst>
                                      </p:cBhvr>
                                      <p:to>
                                        <p:strVal val="visible"/>
                                      </p:to>
                                    </p:set>
                                    <p:animEffect transition="in" filter="blinds(horizontal)">
                                      <p:cBhvr>
                                        <p:cTn id="10" dur="500"/>
                                        <p:tgtEl>
                                          <p:spTgt spid="61444">
                                            <p:txEl>
                                              <p:pRg st="3" end="3"/>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61444">
                                            <p:txEl>
                                              <p:pRg st="4" end="4"/>
                                            </p:txEl>
                                          </p:spTgt>
                                        </p:tgtEl>
                                        <p:attrNameLst>
                                          <p:attrName>style.visibility</p:attrName>
                                        </p:attrNameLst>
                                      </p:cBhvr>
                                      <p:to>
                                        <p:strVal val="visible"/>
                                      </p:to>
                                    </p:set>
                                    <p:animEffect transition="in" filter="blinds(horizontal)">
                                      <p:cBhvr>
                                        <p:cTn id="13" dur="500"/>
                                        <p:tgtEl>
                                          <p:spTgt spid="61444">
                                            <p:txEl>
                                              <p:pRg st="4" end="4"/>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61444">
                                            <p:txEl>
                                              <p:pRg st="5" end="5"/>
                                            </p:txEl>
                                          </p:spTgt>
                                        </p:tgtEl>
                                        <p:attrNameLst>
                                          <p:attrName>style.visibility</p:attrName>
                                        </p:attrNameLst>
                                      </p:cBhvr>
                                      <p:to>
                                        <p:strVal val="visible"/>
                                      </p:to>
                                    </p:set>
                                    <p:animEffect transition="in" filter="blinds(horizontal)">
                                      <p:cBhvr>
                                        <p:cTn id="16" dur="500"/>
                                        <p:tgtEl>
                                          <p:spTgt spid="61444">
                                            <p:txEl>
                                              <p:pRg st="5" end="5"/>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61444">
                                            <p:txEl>
                                              <p:pRg st="6" end="6"/>
                                            </p:txEl>
                                          </p:spTgt>
                                        </p:tgtEl>
                                        <p:attrNameLst>
                                          <p:attrName>style.visibility</p:attrName>
                                        </p:attrNameLst>
                                      </p:cBhvr>
                                      <p:to>
                                        <p:strVal val="visible"/>
                                      </p:to>
                                    </p:set>
                                    <p:animEffect transition="in" filter="blinds(horizontal)">
                                      <p:cBhvr>
                                        <p:cTn id="19" dur="500"/>
                                        <p:tgtEl>
                                          <p:spTgt spid="61444">
                                            <p:txEl>
                                              <p:pRg st="6" end="6"/>
                                            </p:txEl>
                                          </p:spTgt>
                                        </p:tgtEl>
                                      </p:cBhvr>
                                    </p:animEffect>
                                  </p:childTnLst>
                                </p:cTn>
                              </p:par>
                              <p:par>
                                <p:cTn id="20" presetID="3" presetClass="entr" presetSubtype="10" fill="hold" nodeType="withEffect">
                                  <p:stCondLst>
                                    <p:cond delay="0"/>
                                  </p:stCondLst>
                                  <p:childTnLst>
                                    <p:set>
                                      <p:cBhvr>
                                        <p:cTn id="21" dur="1" fill="hold">
                                          <p:stCondLst>
                                            <p:cond delay="0"/>
                                          </p:stCondLst>
                                        </p:cTn>
                                        <p:tgtEl>
                                          <p:spTgt spid="61444">
                                            <p:txEl>
                                              <p:pRg st="7" end="7"/>
                                            </p:txEl>
                                          </p:spTgt>
                                        </p:tgtEl>
                                        <p:attrNameLst>
                                          <p:attrName>style.visibility</p:attrName>
                                        </p:attrNameLst>
                                      </p:cBhvr>
                                      <p:to>
                                        <p:strVal val="visible"/>
                                      </p:to>
                                    </p:set>
                                    <p:animEffect transition="in" filter="blinds(horizontal)">
                                      <p:cBhvr>
                                        <p:cTn id="22" dur="500"/>
                                        <p:tgtEl>
                                          <p:spTgt spid="61444">
                                            <p:txEl>
                                              <p:pRg st="7" end="7"/>
                                            </p:txEl>
                                          </p:spTgt>
                                        </p:tgtEl>
                                      </p:cBhvr>
                                    </p:animEffect>
                                  </p:childTnLst>
                                </p:cTn>
                              </p:par>
                              <p:par>
                                <p:cTn id="23" presetID="3" presetClass="entr" presetSubtype="10" fill="hold" nodeType="withEffect">
                                  <p:stCondLst>
                                    <p:cond delay="0"/>
                                  </p:stCondLst>
                                  <p:childTnLst>
                                    <p:set>
                                      <p:cBhvr>
                                        <p:cTn id="24" dur="1" fill="hold">
                                          <p:stCondLst>
                                            <p:cond delay="0"/>
                                          </p:stCondLst>
                                        </p:cTn>
                                        <p:tgtEl>
                                          <p:spTgt spid="61444">
                                            <p:txEl>
                                              <p:pRg st="8" end="8"/>
                                            </p:txEl>
                                          </p:spTgt>
                                        </p:tgtEl>
                                        <p:attrNameLst>
                                          <p:attrName>style.visibility</p:attrName>
                                        </p:attrNameLst>
                                      </p:cBhvr>
                                      <p:to>
                                        <p:strVal val="visible"/>
                                      </p:to>
                                    </p:set>
                                    <p:animEffect transition="in" filter="blinds(horizontal)">
                                      <p:cBhvr>
                                        <p:cTn id="25" dur="500"/>
                                        <p:tgtEl>
                                          <p:spTgt spid="61444">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4" name="Text Box 4"/>
          <p:cNvSpPr txBox="1">
            <a:spLocks noChangeArrowheads="1"/>
          </p:cNvSpPr>
          <p:nvPr/>
        </p:nvSpPr>
        <p:spPr bwMode="auto">
          <a:xfrm>
            <a:off x="119063" y="-336550"/>
            <a:ext cx="8642350" cy="6738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b="1"/>
              <a:t>       </a:t>
            </a:r>
          </a:p>
          <a:p>
            <a:endParaRPr lang="zh-CN" altLang="en-US" sz="2400" b="1"/>
          </a:p>
          <a:p>
            <a:r>
              <a:rPr lang="en-US" altLang="zh-CN" sz="2400" b="1"/>
              <a:t>   </a:t>
            </a:r>
            <a:r>
              <a:rPr lang="zh-CN" altLang="zh-CN" sz="2400" b="1"/>
              <a:t>如图所示是探究“物体动能的大小与什么因素有关”的实验装置示意图．</a:t>
            </a:r>
          </a:p>
          <a:p>
            <a:r>
              <a:rPr lang="zh-CN" altLang="zh-CN" sz="2400" b="1"/>
              <a:t>（1）该实验装置要探究的是物体动能的大小与物体　</a:t>
            </a:r>
            <a:r>
              <a:rPr lang="zh-CN" altLang="zh-CN" sz="2400" b="1">
                <a:solidFill>
                  <a:srgbClr val="FF0000"/>
                </a:solidFill>
              </a:rPr>
              <a:t>速度</a:t>
            </a:r>
            <a:r>
              <a:rPr lang="zh-CN" altLang="zh-CN" sz="2400" b="1"/>
              <a:t>　的关系（物体A、B质量不变）</a:t>
            </a:r>
          </a:p>
          <a:p>
            <a:r>
              <a:rPr lang="zh-CN" altLang="zh-CN" sz="2400" b="1"/>
              <a:t>（2）该实验中所探究物体的动能是指物体　</a:t>
            </a:r>
            <a:r>
              <a:rPr lang="zh-CN" altLang="zh-CN" sz="2400" b="1">
                <a:solidFill>
                  <a:srgbClr val="FF0000"/>
                </a:solidFill>
              </a:rPr>
              <a:t>A</a:t>
            </a:r>
            <a:r>
              <a:rPr lang="zh-CN" altLang="zh-CN" sz="2400" b="1"/>
              <a:t>　（选填“A”或“B”）的动能</a:t>
            </a:r>
          </a:p>
          <a:p>
            <a:r>
              <a:rPr lang="zh-CN" altLang="zh-CN" sz="2400" b="1"/>
              <a:t>（3）该实验物体动能的大小是通过　</a:t>
            </a:r>
            <a:r>
              <a:rPr lang="zh-CN" altLang="zh-CN" sz="2400" b="1">
                <a:solidFill>
                  <a:srgbClr val="FF0000"/>
                </a:solidFill>
              </a:rPr>
              <a:t>B被撞的距离大小</a:t>
            </a:r>
            <a:r>
              <a:rPr lang="zh-CN" altLang="zh-CN" sz="2400" b="1"/>
              <a:t>　来反映的</a:t>
            </a:r>
          </a:p>
          <a:p>
            <a:r>
              <a:rPr lang="zh-CN" altLang="zh-CN" sz="2400" b="1"/>
              <a:t>（4）该实验物体的速度是指物体A从斜面上由静止滚下与物体B即将碰撞时的速度，它是通过　</a:t>
            </a:r>
            <a:r>
              <a:rPr lang="zh-CN" altLang="zh-CN" sz="2400" b="1">
                <a:solidFill>
                  <a:srgbClr val="FF0000"/>
                </a:solidFill>
              </a:rPr>
              <a:t>高度</a:t>
            </a:r>
            <a:r>
              <a:rPr lang="zh-CN" altLang="zh-CN" sz="2400" b="1"/>
              <a:t>　（选填“高度”或“质量”）来改变的</a:t>
            </a:r>
          </a:p>
          <a:p>
            <a:r>
              <a:rPr lang="zh-CN" altLang="zh-CN" sz="2400" b="1"/>
              <a:t>（5）实验表明，同一物体A从斜面高处滚下，高度越大，物体B被撞得越远，可得结论　</a:t>
            </a:r>
            <a:r>
              <a:rPr lang="zh-CN" altLang="zh-CN" sz="2400" b="1">
                <a:solidFill>
                  <a:srgbClr val="FF0000"/>
                </a:solidFill>
              </a:rPr>
              <a:t>当物体质量相同时，物体的速度越大，动能越大　</a:t>
            </a:r>
          </a:p>
          <a:p>
            <a:r>
              <a:rPr lang="zh-CN" altLang="zh-CN" sz="2400" b="1"/>
              <a:t>（6）若要研究物体动能与质量的关系，则需不同质量的物体从斜面　</a:t>
            </a:r>
            <a:r>
              <a:rPr lang="zh-CN" altLang="zh-CN" sz="2400" b="1">
                <a:solidFill>
                  <a:srgbClr val="FF0000"/>
                </a:solidFill>
              </a:rPr>
              <a:t>相同</a:t>
            </a:r>
            <a:r>
              <a:rPr lang="zh-CN" altLang="zh-CN" sz="2400" b="1"/>
              <a:t>　高度由静止滚下，并观察记录．</a:t>
            </a:r>
          </a:p>
        </p:txBody>
      </p:sp>
    </p:spTree>
    <p:extLst>
      <p:ext uri="{BB962C8B-B14F-4D97-AF65-F5344CB8AC3E}">
        <p14:creationId xmlns:p14="http://schemas.microsoft.com/office/powerpoint/2010/main" val="2833668994"/>
      </p:ext>
    </p:extLst>
  </p:cSld>
  <p:clrMapOvr>
    <a:masterClrMapping/>
  </p:clrMapOvr>
  <p:transition advClick="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nodeType="withEffect">
                                  <p:stCondLst>
                                    <p:cond delay="0"/>
                                  </p:stCondLst>
                                  <p:childTnLst>
                                    <p:set>
                                      <p:cBhvr>
                                        <p:cTn id="6" dur="1" fill="hold">
                                          <p:stCondLst>
                                            <p:cond delay="0"/>
                                          </p:stCondLst>
                                        </p:cTn>
                                        <p:tgtEl>
                                          <p:spTgt spid="61444">
                                            <p:txEl>
                                              <p:charRg st="9" end="56"/>
                                            </p:txEl>
                                          </p:spTgt>
                                        </p:tgtEl>
                                        <p:attrNameLst>
                                          <p:attrName>style.visibility</p:attrName>
                                        </p:attrNameLst>
                                      </p:cBhvr>
                                      <p:to>
                                        <p:strVal val="visible"/>
                                      </p:to>
                                    </p:set>
                                    <p:animEffect transition="in" filter="blinds(horizontal)">
                                      <p:cBhvr>
                                        <p:cTn id="7" dur="500"/>
                                        <p:tgtEl>
                                          <p:spTgt spid="61444">
                                            <p:txEl>
                                              <p:charRg st="9" end="56"/>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61444">
                                            <p:txEl>
                                              <p:pRg st="3" end="3"/>
                                            </p:txEl>
                                          </p:spTgt>
                                        </p:tgtEl>
                                        <p:attrNameLst>
                                          <p:attrName>style.visibility</p:attrName>
                                        </p:attrNameLst>
                                      </p:cBhvr>
                                      <p:to>
                                        <p:strVal val="visible"/>
                                      </p:to>
                                    </p:set>
                                    <p:animEffect transition="in" filter="blinds(horizontal)">
                                      <p:cBhvr>
                                        <p:cTn id="10" dur="500"/>
                                        <p:tgtEl>
                                          <p:spTgt spid="61444">
                                            <p:txEl>
                                              <p:pRg st="3" end="3"/>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61444">
                                            <p:txEl>
                                              <p:pRg st="4" end="4"/>
                                            </p:txEl>
                                          </p:spTgt>
                                        </p:tgtEl>
                                        <p:attrNameLst>
                                          <p:attrName>style.visibility</p:attrName>
                                        </p:attrNameLst>
                                      </p:cBhvr>
                                      <p:to>
                                        <p:strVal val="visible"/>
                                      </p:to>
                                    </p:set>
                                    <p:animEffect transition="in" filter="blinds(horizontal)">
                                      <p:cBhvr>
                                        <p:cTn id="13" dur="500"/>
                                        <p:tgtEl>
                                          <p:spTgt spid="61444">
                                            <p:txEl>
                                              <p:pRg st="4" end="4"/>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61444">
                                            <p:txEl>
                                              <p:pRg st="5" end="5"/>
                                            </p:txEl>
                                          </p:spTgt>
                                        </p:tgtEl>
                                        <p:attrNameLst>
                                          <p:attrName>style.visibility</p:attrName>
                                        </p:attrNameLst>
                                      </p:cBhvr>
                                      <p:to>
                                        <p:strVal val="visible"/>
                                      </p:to>
                                    </p:set>
                                    <p:animEffect transition="in" filter="blinds(horizontal)">
                                      <p:cBhvr>
                                        <p:cTn id="16" dur="500"/>
                                        <p:tgtEl>
                                          <p:spTgt spid="61444">
                                            <p:txEl>
                                              <p:pRg st="5" end="5"/>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61444">
                                            <p:txEl>
                                              <p:pRg st="6" end="6"/>
                                            </p:txEl>
                                          </p:spTgt>
                                        </p:tgtEl>
                                        <p:attrNameLst>
                                          <p:attrName>style.visibility</p:attrName>
                                        </p:attrNameLst>
                                      </p:cBhvr>
                                      <p:to>
                                        <p:strVal val="visible"/>
                                      </p:to>
                                    </p:set>
                                    <p:animEffect transition="in" filter="blinds(horizontal)">
                                      <p:cBhvr>
                                        <p:cTn id="19" dur="500"/>
                                        <p:tgtEl>
                                          <p:spTgt spid="61444">
                                            <p:txEl>
                                              <p:pRg st="6" end="6"/>
                                            </p:txEl>
                                          </p:spTgt>
                                        </p:tgtEl>
                                      </p:cBhvr>
                                    </p:animEffect>
                                  </p:childTnLst>
                                </p:cTn>
                              </p:par>
                              <p:par>
                                <p:cTn id="20" presetID="3" presetClass="entr" presetSubtype="10" fill="hold" nodeType="withEffect">
                                  <p:stCondLst>
                                    <p:cond delay="0"/>
                                  </p:stCondLst>
                                  <p:childTnLst>
                                    <p:set>
                                      <p:cBhvr>
                                        <p:cTn id="21" dur="1" fill="hold">
                                          <p:stCondLst>
                                            <p:cond delay="0"/>
                                          </p:stCondLst>
                                        </p:cTn>
                                        <p:tgtEl>
                                          <p:spTgt spid="61444">
                                            <p:txEl>
                                              <p:pRg st="7" end="7"/>
                                            </p:txEl>
                                          </p:spTgt>
                                        </p:tgtEl>
                                        <p:attrNameLst>
                                          <p:attrName>style.visibility</p:attrName>
                                        </p:attrNameLst>
                                      </p:cBhvr>
                                      <p:to>
                                        <p:strVal val="visible"/>
                                      </p:to>
                                    </p:set>
                                    <p:animEffect transition="in" filter="blinds(horizontal)">
                                      <p:cBhvr>
                                        <p:cTn id="22" dur="500"/>
                                        <p:tgtEl>
                                          <p:spTgt spid="61444">
                                            <p:txEl>
                                              <p:pRg st="7" end="7"/>
                                            </p:txEl>
                                          </p:spTgt>
                                        </p:tgtEl>
                                      </p:cBhvr>
                                    </p:animEffect>
                                  </p:childTnLst>
                                </p:cTn>
                              </p:par>
                              <p:par>
                                <p:cTn id="23" presetID="3" presetClass="entr" presetSubtype="10" fill="hold" nodeType="withEffect">
                                  <p:stCondLst>
                                    <p:cond delay="0"/>
                                  </p:stCondLst>
                                  <p:childTnLst>
                                    <p:set>
                                      <p:cBhvr>
                                        <p:cTn id="24" dur="1" fill="hold">
                                          <p:stCondLst>
                                            <p:cond delay="0"/>
                                          </p:stCondLst>
                                        </p:cTn>
                                        <p:tgtEl>
                                          <p:spTgt spid="61444">
                                            <p:txEl>
                                              <p:pRg st="8" end="8"/>
                                            </p:txEl>
                                          </p:spTgt>
                                        </p:tgtEl>
                                        <p:attrNameLst>
                                          <p:attrName>style.visibility</p:attrName>
                                        </p:attrNameLst>
                                      </p:cBhvr>
                                      <p:to>
                                        <p:strVal val="visible"/>
                                      </p:to>
                                    </p:set>
                                    <p:animEffect transition="in" filter="blinds(horizontal)">
                                      <p:cBhvr>
                                        <p:cTn id="25" dur="500"/>
                                        <p:tgtEl>
                                          <p:spTgt spid="61444">
                                            <p:txEl>
                                              <p:pRg st="8" end="8"/>
                                            </p:txEl>
                                          </p:spTgt>
                                        </p:tgtEl>
                                      </p:cBhvr>
                                    </p:animEffect>
                                  </p:childTnLst>
                                </p:cTn>
                              </p:par>
                              <p:par>
                                <p:cTn id="26" presetID="3" presetClass="entr" presetSubtype="10" fill="hold" nodeType="withEffect">
                                  <p:stCondLst>
                                    <p:cond delay="0"/>
                                  </p:stCondLst>
                                  <p:childTnLst>
                                    <p:set>
                                      <p:cBhvr>
                                        <p:cTn id="27" dur="1" fill="hold">
                                          <p:stCondLst>
                                            <p:cond delay="0"/>
                                          </p:stCondLst>
                                        </p:cTn>
                                        <p:tgtEl>
                                          <p:spTgt spid="61444">
                                            <p:txEl>
                                              <p:pRg st="3" end="3"/>
                                            </p:txEl>
                                          </p:spTgt>
                                        </p:tgtEl>
                                        <p:attrNameLst>
                                          <p:attrName>style.visibility</p:attrName>
                                        </p:attrNameLst>
                                      </p:cBhvr>
                                      <p:to>
                                        <p:strVal val="visible"/>
                                      </p:to>
                                    </p:set>
                                    <p:animEffect transition="in" filter="blinds(horizontal)">
                                      <p:cBhvr>
                                        <p:cTn id="28" dur="500"/>
                                        <p:tgtEl>
                                          <p:spTgt spid="61444">
                                            <p:txEl>
                                              <p:pRg st="3" end="3"/>
                                            </p:txEl>
                                          </p:spTgt>
                                        </p:tgtEl>
                                      </p:cBhvr>
                                    </p:animEffect>
                                  </p:childTnLst>
                                </p:cTn>
                              </p:par>
                              <p:par>
                                <p:cTn id="29" presetID="3" presetClass="entr" presetSubtype="10" fill="hold" nodeType="withEffect">
                                  <p:stCondLst>
                                    <p:cond delay="0"/>
                                  </p:stCondLst>
                                  <p:childTnLst>
                                    <p:set>
                                      <p:cBhvr>
                                        <p:cTn id="30" dur="1" fill="hold">
                                          <p:stCondLst>
                                            <p:cond delay="0"/>
                                          </p:stCondLst>
                                        </p:cTn>
                                        <p:tgtEl>
                                          <p:spTgt spid="61444">
                                            <p:txEl>
                                              <p:pRg st="4" end="4"/>
                                            </p:txEl>
                                          </p:spTgt>
                                        </p:tgtEl>
                                        <p:attrNameLst>
                                          <p:attrName>style.visibility</p:attrName>
                                        </p:attrNameLst>
                                      </p:cBhvr>
                                      <p:to>
                                        <p:strVal val="visible"/>
                                      </p:to>
                                    </p:set>
                                    <p:animEffect transition="in" filter="blinds(horizontal)">
                                      <p:cBhvr>
                                        <p:cTn id="31" dur="500"/>
                                        <p:tgtEl>
                                          <p:spTgt spid="61444">
                                            <p:txEl>
                                              <p:pRg st="4" end="4"/>
                                            </p:txEl>
                                          </p:spTgt>
                                        </p:tgtEl>
                                      </p:cBhvr>
                                    </p:animEffect>
                                  </p:childTnLst>
                                </p:cTn>
                              </p:par>
                              <p:par>
                                <p:cTn id="32" presetID="3" presetClass="entr" presetSubtype="10" fill="hold" nodeType="withEffect">
                                  <p:stCondLst>
                                    <p:cond delay="0"/>
                                  </p:stCondLst>
                                  <p:childTnLst>
                                    <p:set>
                                      <p:cBhvr>
                                        <p:cTn id="33" dur="1" fill="hold">
                                          <p:stCondLst>
                                            <p:cond delay="0"/>
                                          </p:stCondLst>
                                        </p:cTn>
                                        <p:tgtEl>
                                          <p:spTgt spid="61444">
                                            <p:txEl>
                                              <p:pRg st="5" end="5"/>
                                            </p:txEl>
                                          </p:spTgt>
                                        </p:tgtEl>
                                        <p:attrNameLst>
                                          <p:attrName>style.visibility</p:attrName>
                                        </p:attrNameLst>
                                      </p:cBhvr>
                                      <p:to>
                                        <p:strVal val="visible"/>
                                      </p:to>
                                    </p:set>
                                    <p:animEffect transition="in" filter="blinds(horizontal)">
                                      <p:cBhvr>
                                        <p:cTn id="34" dur="500"/>
                                        <p:tgtEl>
                                          <p:spTgt spid="61444">
                                            <p:txEl>
                                              <p:pRg st="5" end="5"/>
                                            </p:txEl>
                                          </p:spTgt>
                                        </p:tgtEl>
                                      </p:cBhvr>
                                    </p:animEffect>
                                  </p:childTnLst>
                                </p:cTn>
                              </p:par>
                              <p:par>
                                <p:cTn id="35" presetID="3" presetClass="entr" presetSubtype="10" fill="hold" nodeType="withEffect">
                                  <p:stCondLst>
                                    <p:cond delay="0"/>
                                  </p:stCondLst>
                                  <p:childTnLst>
                                    <p:set>
                                      <p:cBhvr>
                                        <p:cTn id="36" dur="1" fill="hold">
                                          <p:stCondLst>
                                            <p:cond delay="0"/>
                                          </p:stCondLst>
                                        </p:cTn>
                                        <p:tgtEl>
                                          <p:spTgt spid="61444">
                                            <p:txEl>
                                              <p:pRg st="6" end="6"/>
                                            </p:txEl>
                                          </p:spTgt>
                                        </p:tgtEl>
                                        <p:attrNameLst>
                                          <p:attrName>style.visibility</p:attrName>
                                        </p:attrNameLst>
                                      </p:cBhvr>
                                      <p:to>
                                        <p:strVal val="visible"/>
                                      </p:to>
                                    </p:set>
                                    <p:animEffect transition="in" filter="blinds(horizontal)">
                                      <p:cBhvr>
                                        <p:cTn id="37" dur="500"/>
                                        <p:tgtEl>
                                          <p:spTgt spid="61444">
                                            <p:txEl>
                                              <p:pRg st="6" end="6"/>
                                            </p:txEl>
                                          </p:spTgt>
                                        </p:tgtEl>
                                      </p:cBhvr>
                                    </p:animEffect>
                                  </p:childTnLst>
                                </p:cTn>
                              </p:par>
                              <p:par>
                                <p:cTn id="38" presetID="3" presetClass="entr" presetSubtype="10" fill="hold" nodeType="withEffect">
                                  <p:stCondLst>
                                    <p:cond delay="0"/>
                                  </p:stCondLst>
                                  <p:childTnLst>
                                    <p:set>
                                      <p:cBhvr>
                                        <p:cTn id="39" dur="1" fill="hold">
                                          <p:stCondLst>
                                            <p:cond delay="0"/>
                                          </p:stCondLst>
                                        </p:cTn>
                                        <p:tgtEl>
                                          <p:spTgt spid="61444">
                                            <p:txEl>
                                              <p:pRg st="7" end="7"/>
                                            </p:txEl>
                                          </p:spTgt>
                                        </p:tgtEl>
                                        <p:attrNameLst>
                                          <p:attrName>style.visibility</p:attrName>
                                        </p:attrNameLst>
                                      </p:cBhvr>
                                      <p:to>
                                        <p:strVal val="visible"/>
                                      </p:to>
                                    </p:set>
                                    <p:animEffect transition="in" filter="blinds(horizontal)">
                                      <p:cBhvr>
                                        <p:cTn id="40" dur="500"/>
                                        <p:tgtEl>
                                          <p:spTgt spid="61444">
                                            <p:txEl>
                                              <p:pRg st="7" end="7"/>
                                            </p:txEl>
                                          </p:spTgt>
                                        </p:tgtEl>
                                      </p:cBhvr>
                                    </p:animEffect>
                                  </p:childTnLst>
                                </p:cTn>
                              </p:par>
                              <p:par>
                                <p:cTn id="41" presetID="3" presetClass="entr" presetSubtype="10" fill="hold" nodeType="withEffect">
                                  <p:stCondLst>
                                    <p:cond delay="0"/>
                                  </p:stCondLst>
                                  <p:childTnLst>
                                    <p:set>
                                      <p:cBhvr>
                                        <p:cTn id="42" dur="1" fill="hold">
                                          <p:stCondLst>
                                            <p:cond delay="0"/>
                                          </p:stCondLst>
                                        </p:cTn>
                                        <p:tgtEl>
                                          <p:spTgt spid="61444">
                                            <p:txEl>
                                              <p:pRg st="8" end="8"/>
                                            </p:txEl>
                                          </p:spTgt>
                                        </p:tgtEl>
                                        <p:attrNameLst>
                                          <p:attrName>style.visibility</p:attrName>
                                        </p:attrNameLst>
                                      </p:cBhvr>
                                      <p:to>
                                        <p:strVal val="visible"/>
                                      </p:to>
                                    </p:set>
                                    <p:animEffect transition="in" filter="blinds(horizontal)">
                                      <p:cBhvr>
                                        <p:cTn id="43" dur="500"/>
                                        <p:tgtEl>
                                          <p:spTgt spid="61444">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文本框 5121"/>
          <p:cNvSpPr txBox="1">
            <a:spLocks noChangeArrowheads="1"/>
          </p:cNvSpPr>
          <p:nvPr/>
        </p:nvSpPr>
        <p:spPr bwMode="auto">
          <a:xfrm>
            <a:off x="1158875" y="1438275"/>
            <a:ext cx="7802563" cy="162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spcBef>
                <a:spcPct val="50000"/>
              </a:spcBef>
              <a:buFont typeface="Arial" pitchFamily="34" charset="0"/>
              <a:buNone/>
            </a:pPr>
            <a:r>
              <a:rPr lang="zh-CN" altLang="en-US" sz="2800" b="1">
                <a:ea typeface="汉仪黛玉体简" pitchFamily="2" charset="-122"/>
              </a:rPr>
              <a:t>一乘客从疾驰的火车里扔下一个小小的馒头，正好砸在一位在铁路边值班的工人的头上，这位工人当即昏倒。为什么小小的馒头能把人砸伤？</a:t>
            </a:r>
          </a:p>
        </p:txBody>
      </p:sp>
      <p:pic>
        <p:nvPicPr>
          <p:cNvPr id="5124" name="图片 5123"/>
          <p:cNvPicPr>
            <a:picLocks noChangeAspect="1"/>
          </p:cNvPicPr>
          <p:nvPr/>
        </p:nvPicPr>
        <p:blipFill>
          <a:blip r:embed="rId3" cstate="print"/>
          <a:srcRect/>
          <a:stretch>
            <a:fillRect/>
          </a:stretch>
        </p:blipFill>
        <p:spPr>
          <a:xfrm>
            <a:off x="1466215" y="3324543"/>
            <a:ext cx="2855913" cy="2857500"/>
          </a:xfrm>
          <a:prstGeom prst="rect">
            <a:avLst/>
          </a:prstGeom>
          <a:noFill/>
          <a:ln w="9525">
            <a:noFill/>
            <a:miter/>
          </a:ln>
          <a:effectLst>
            <a:softEdge rad="317500"/>
          </a:effectLst>
        </p:spPr>
      </p:pic>
      <p:pic>
        <p:nvPicPr>
          <p:cNvPr id="6147" name="图片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91113" y="3451225"/>
            <a:ext cx="3484562" cy="278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8545172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TextBox 1"/>
          <p:cNvSpPr txBox="1">
            <a:spLocks noChangeArrowheads="1"/>
          </p:cNvSpPr>
          <p:nvPr/>
        </p:nvSpPr>
        <p:spPr bwMode="auto">
          <a:xfrm>
            <a:off x="4638675" y="1425575"/>
            <a:ext cx="2809875"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2800" b="1">
                <a:solidFill>
                  <a:srgbClr val="00B050"/>
                </a:solidFill>
                <a:latin typeface="宋体" pitchFamily="2" charset="-122"/>
              </a:rPr>
              <a:t>被举到高处的</a:t>
            </a:r>
          </a:p>
          <a:p>
            <a:pPr>
              <a:lnSpc>
                <a:spcPct val="150000"/>
              </a:lnSpc>
            </a:pPr>
            <a:r>
              <a:rPr lang="zh-CN" altLang="en-US" sz="2800" b="1">
                <a:solidFill>
                  <a:srgbClr val="00B050"/>
                </a:solidFill>
                <a:latin typeface="宋体" pitchFamily="2" charset="-122"/>
              </a:rPr>
              <a:t>物体也有</a:t>
            </a:r>
            <a:r>
              <a:rPr lang="en-US" altLang="zh-CN" sz="2800" b="1">
                <a:solidFill>
                  <a:srgbClr val="00B050"/>
                </a:solidFill>
                <a:latin typeface="宋体" pitchFamily="2" charset="-122"/>
              </a:rPr>
              <a:t>______</a:t>
            </a:r>
            <a:r>
              <a:rPr lang="zh-CN" altLang="en-US" sz="2800" b="1">
                <a:solidFill>
                  <a:srgbClr val="00B050"/>
                </a:solidFill>
                <a:latin typeface="宋体" pitchFamily="2" charset="-122"/>
              </a:rPr>
              <a:t>。</a:t>
            </a:r>
          </a:p>
        </p:txBody>
      </p:sp>
      <p:pic>
        <p:nvPicPr>
          <p:cNvPr id="441351" name="Picture 7" descr="111235397065687"/>
          <p:cNvPicPr>
            <a:picLocks noChangeAspect="1" noChangeArrowheads="1"/>
          </p:cNvPicPr>
          <p:nvPr>
            <p:custDataLst>
              <p:tags r:id="rId1"/>
            </p:custDataLst>
          </p:nvPr>
        </p:nvPicPr>
        <p:blipFill>
          <a:blip r:embed="rId5">
            <a:extLst>
              <a:ext uri="{28A0092B-C50C-407E-A947-70E740481C1C}">
                <a14:useLocalDpi xmlns:a14="http://schemas.microsoft.com/office/drawing/2010/main" val="0"/>
              </a:ext>
            </a:extLst>
          </a:blip>
          <a:srcRect/>
          <a:stretch>
            <a:fillRect/>
          </a:stretch>
        </p:blipFill>
        <p:spPr bwMode="auto">
          <a:xfrm>
            <a:off x="1042988" y="1258888"/>
            <a:ext cx="1974850" cy="209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3"/>
          <p:cNvSpPr>
            <a:spLocks noChangeArrowheads="1"/>
          </p:cNvSpPr>
          <p:nvPr/>
        </p:nvSpPr>
        <p:spPr bwMode="auto">
          <a:xfrm>
            <a:off x="696913" y="214313"/>
            <a:ext cx="1970087" cy="520700"/>
          </a:xfrm>
          <a:prstGeom prst="rect">
            <a:avLst/>
          </a:prstGeom>
          <a:noFill/>
          <a:ln w="9525">
            <a:noFill/>
            <a:miter lim="800000"/>
          </a:ln>
        </p:spPr>
        <p:txBody>
          <a:bodyPr wrap="none">
            <a:spAutoFit/>
          </a:bodyPr>
          <a:lstStyle/>
          <a:p>
            <a:pPr>
              <a:defRPr/>
            </a:pPr>
            <a:r>
              <a:rPr kumimoji="1" lang="zh-CN" altLang="en-US" sz="2800" b="1" dirty="0">
                <a:latin typeface="+mn-ea"/>
                <a:ea typeface="+mn-ea"/>
              </a:rPr>
              <a:t>看图，回答</a:t>
            </a:r>
          </a:p>
        </p:txBody>
      </p:sp>
      <p:sp>
        <p:nvSpPr>
          <p:cNvPr id="34827" name="Text Box 13"/>
          <p:cNvSpPr txBox="1">
            <a:spLocks noChangeArrowheads="1"/>
          </p:cNvSpPr>
          <p:nvPr/>
        </p:nvSpPr>
        <p:spPr bwMode="auto">
          <a:xfrm>
            <a:off x="847725" y="736600"/>
            <a:ext cx="4543425"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2800" b="1">
                <a:latin typeface="Times New Roman" pitchFamily="18" charset="0"/>
              </a:rPr>
              <a:t>举高的重锤将木桩砸入地下</a:t>
            </a:r>
          </a:p>
        </p:txBody>
      </p:sp>
      <p:sp>
        <p:nvSpPr>
          <p:cNvPr id="2" name="文本框 1"/>
          <p:cNvSpPr txBox="1">
            <a:spLocks noChangeArrowheads="1"/>
          </p:cNvSpPr>
          <p:nvPr/>
        </p:nvSpPr>
        <p:spPr bwMode="auto">
          <a:xfrm>
            <a:off x="6276975" y="2151063"/>
            <a:ext cx="896938" cy="52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800" b="1">
                <a:solidFill>
                  <a:srgbClr val="C00000"/>
                </a:solidFill>
                <a:latin typeface="宋体" pitchFamily="2" charset="-122"/>
              </a:rPr>
              <a:t>能量</a:t>
            </a:r>
          </a:p>
        </p:txBody>
      </p:sp>
      <p:pic>
        <p:nvPicPr>
          <p:cNvPr id="66562" name="图片 36870" descr="20041118194634808"/>
          <p:cNvPicPr>
            <a:picLocks noChangeAspect="1" noChangeArrowheads="1"/>
          </p:cNvPicPr>
          <p:nvPr>
            <p:custDataLst>
              <p:tags r:id="rId2"/>
            </p:custDataLst>
          </p:nvPr>
        </p:nvPicPr>
        <p:blipFill>
          <a:blip r:embed="rId6">
            <a:extLst>
              <a:ext uri="{28A0092B-C50C-407E-A947-70E740481C1C}">
                <a14:useLocalDpi xmlns:a14="http://schemas.microsoft.com/office/drawing/2010/main" val="0"/>
              </a:ext>
            </a:extLst>
          </a:blip>
          <a:srcRect l="28479" t="560"/>
          <a:stretch>
            <a:fillRect/>
          </a:stretch>
        </p:blipFill>
        <p:spPr bwMode="auto">
          <a:xfrm>
            <a:off x="1042988" y="3424238"/>
            <a:ext cx="1973262" cy="2201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1"/>
          <p:cNvSpPr txBox="1">
            <a:spLocks noChangeArrowheads="1"/>
          </p:cNvSpPr>
          <p:nvPr/>
        </p:nvSpPr>
        <p:spPr bwMode="auto">
          <a:xfrm>
            <a:off x="4638675" y="3622675"/>
            <a:ext cx="2809875"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2800" b="1">
                <a:solidFill>
                  <a:srgbClr val="00B050"/>
                </a:solidFill>
                <a:latin typeface="宋体" pitchFamily="2" charset="-122"/>
              </a:rPr>
              <a:t>处于高处的</a:t>
            </a:r>
          </a:p>
          <a:p>
            <a:pPr>
              <a:lnSpc>
                <a:spcPct val="150000"/>
              </a:lnSpc>
            </a:pPr>
            <a:r>
              <a:rPr lang="zh-CN" altLang="en-US" sz="2800" b="1">
                <a:solidFill>
                  <a:srgbClr val="00B050"/>
                </a:solidFill>
                <a:latin typeface="宋体" pitchFamily="2" charset="-122"/>
              </a:rPr>
              <a:t>物体也有</a:t>
            </a:r>
            <a:r>
              <a:rPr lang="en-US" altLang="zh-CN" sz="2800" b="1">
                <a:solidFill>
                  <a:srgbClr val="00B050"/>
                </a:solidFill>
                <a:latin typeface="宋体" pitchFamily="2" charset="-122"/>
              </a:rPr>
              <a:t>______</a:t>
            </a:r>
            <a:r>
              <a:rPr lang="zh-CN" altLang="en-US" sz="2800" b="1">
                <a:solidFill>
                  <a:srgbClr val="00B050"/>
                </a:solidFill>
                <a:latin typeface="宋体" pitchFamily="2" charset="-122"/>
              </a:rPr>
              <a:t>。</a:t>
            </a:r>
          </a:p>
        </p:txBody>
      </p:sp>
      <p:sp>
        <p:nvSpPr>
          <p:cNvPr id="4" name="文本框 3"/>
          <p:cNvSpPr txBox="1">
            <a:spLocks noChangeArrowheads="1"/>
          </p:cNvSpPr>
          <p:nvPr/>
        </p:nvSpPr>
        <p:spPr bwMode="auto">
          <a:xfrm>
            <a:off x="6392863" y="4264025"/>
            <a:ext cx="896937" cy="52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800" b="1">
                <a:solidFill>
                  <a:srgbClr val="C00000"/>
                </a:solidFill>
                <a:latin typeface="宋体" pitchFamily="2" charset="-122"/>
              </a:rPr>
              <a:t>能量</a:t>
            </a:r>
          </a:p>
        </p:txBody>
      </p:sp>
      <p:sp>
        <p:nvSpPr>
          <p:cNvPr id="12" name="Text Box 26"/>
          <p:cNvSpPr txBox="1">
            <a:spLocks noChangeArrowheads="1"/>
          </p:cNvSpPr>
          <p:nvPr/>
        </p:nvSpPr>
        <p:spPr bwMode="auto">
          <a:xfrm>
            <a:off x="696913" y="5781675"/>
            <a:ext cx="7602537"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3200" b="1">
                <a:latin typeface="宋体" pitchFamily="2" charset="-122"/>
              </a:rPr>
              <a:t>物体由于受到重力并处在一定高度而具有的能，叫做</a:t>
            </a:r>
            <a:r>
              <a:rPr lang="zh-CN" altLang="en-US" sz="3200" b="1">
                <a:solidFill>
                  <a:srgbClr val="FF0000"/>
                </a:solidFill>
                <a:latin typeface="宋体" pitchFamily="2" charset="-122"/>
              </a:rPr>
              <a:t>重力势能</a:t>
            </a:r>
            <a:r>
              <a:rPr lang="zh-CN" altLang="en-US" sz="3200" b="1">
                <a:latin typeface="宋体" pitchFamily="2" charset="-122"/>
              </a:rPr>
              <a:t>。</a:t>
            </a:r>
            <a:endParaRPr lang="zh-CN" altLang="en-US" sz="3200" b="1">
              <a:solidFill>
                <a:srgbClr val="FF0000"/>
              </a:solidFill>
              <a:latin typeface="宋体" pitchFamily="2" charset="-122"/>
            </a:endParaRPr>
          </a:p>
        </p:txBody>
      </p:sp>
    </p:spTree>
    <p:extLst>
      <p:ext uri="{BB962C8B-B14F-4D97-AF65-F5344CB8AC3E}">
        <p14:creationId xmlns:p14="http://schemas.microsoft.com/office/powerpoint/2010/main" val="3352624491"/>
      </p:ext>
    </p:extLst>
  </p:cSld>
  <p:clrMapOvr>
    <a:masterClrMapping/>
  </p:clrMapOvr>
  <p:transition>
    <p:sndAc>
      <p:stSnd>
        <p:snd r:embed="rId4"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4827"/>
                                        </p:tgtEl>
                                        <p:attrNameLst>
                                          <p:attrName>style.visibility</p:attrName>
                                        </p:attrNameLst>
                                      </p:cBhvr>
                                      <p:to>
                                        <p:strVal val="visible"/>
                                      </p:to>
                                    </p:set>
                                    <p:animEffect transition="in" filter="blinds(horizontal)">
                                      <p:cBhvr>
                                        <p:cTn id="12" dur="500"/>
                                        <p:tgtEl>
                                          <p:spTgt spid="34827"/>
                                        </p:tgtEl>
                                      </p:cBhvr>
                                    </p:animEffect>
                                  </p:childTnLst>
                                </p:cTn>
                              </p:par>
                              <p:par>
                                <p:cTn id="13" presetID="3" presetClass="entr" presetSubtype="10" fill="hold" nodeType="withEffect">
                                  <p:stCondLst>
                                    <p:cond delay="0"/>
                                  </p:stCondLst>
                                  <p:childTnLst>
                                    <p:set>
                                      <p:cBhvr>
                                        <p:cTn id="14" dur="1" fill="hold">
                                          <p:stCondLst>
                                            <p:cond delay="0"/>
                                          </p:stCondLst>
                                        </p:cTn>
                                        <p:tgtEl>
                                          <p:spTgt spid="441351"/>
                                        </p:tgtEl>
                                        <p:attrNameLst>
                                          <p:attrName>style.visibility</p:attrName>
                                        </p:attrNameLst>
                                      </p:cBhvr>
                                      <p:to>
                                        <p:strVal val="visible"/>
                                      </p:to>
                                    </p:set>
                                    <p:animEffect transition="in" filter="blinds(horizontal)">
                                      <p:cBhvr>
                                        <p:cTn id="15" dur="500"/>
                                        <p:tgtEl>
                                          <p:spTgt spid="441351"/>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p:cTn id="20" dur="500" fill="hold"/>
                                        <p:tgtEl>
                                          <p:spTgt spid="2"/>
                                        </p:tgtEl>
                                        <p:attrNameLst>
                                          <p:attrName>ppt_x</p:attrName>
                                        </p:attrNameLst>
                                      </p:cBhvr>
                                      <p:tavLst>
                                        <p:tav tm="0">
                                          <p:val>
                                            <p:strVal val="#ppt_x"/>
                                          </p:val>
                                        </p:tav>
                                        <p:tav tm="100000">
                                          <p:val>
                                            <p:strVal val="#ppt_x"/>
                                          </p:val>
                                        </p:tav>
                                      </p:tavLst>
                                    </p:anim>
                                    <p:anim calcmode="lin" valueType="num">
                                      <p:cBhvr>
                                        <p:cTn id="2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2" fill="hold" nodeType="clickPar">
                      <p:stCondLst>
                        <p:cond delay="indefinite"/>
                      </p:stCondLst>
                      <p:childTnLst>
                        <p:par>
                          <p:cTn id="23" fill="hold" nodeType="withGroup">
                            <p:stCondLst>
                              <p:cond delay="0"/>
                            </p:stCondLst>
                            <p:childTnLst>
                              <p:par>
                                <p:cTn id="24" presetID="35" presetClass="entr" presetSubtype="0" fill="hold" nodeType="clickEffect">
                                  <p:stCondLst>
                                    <p:cond delay="0"/>
                                  </p:stCondLst>
                                  <p:childTnLst>
                                    <p:set>
                                      <p:cBhvr>
                                        <p:cTn id="25" dur="1" fill="hold">
                                          <p:stCondLst>
                                            <p:cond delay="0"/>
                                          </p:stCondLst>
                                        </p:cTn>
                                        <p:tgtEl>
                                          <p:spTgt spid="66562"/>
                                        </p:tgtEl>
                                        <p:attrNameLst>
                                          <p:attrName>style.visibility</p:attrName>
                                        </p:attrNameLst>
                                      </p:cBhvr>
                                      <p:to>
                                        <p:strVal val="visible"/>
                                      </p:to>
                                    </p:set>
                                    <p:animEffect transition="in" filter="fade">
                                      <p:cBhvr>
                                        <p:cTn id="26" dur="500"/>
                                        <p:tgtEl>
                                          <p:spTgt spid="66562"/>
                                        </p:tgtEl>
                                      </p:cBhvr>
                                    </p:animEffect>
                                    <p:anim calcmode="lin" valueType="num">
                                      <p:cBhvr>
                                        <p:cTn id="27" dur="500" fill="hold"/>
                                        <p:tgtEl>
                                          <p:spTgt spid="66562"/>
                                        </p:tgtEl>
                                        <p:attrNameLst>
                                          <p:attrName>style.rotation</p:attrName>
                                        </p:attrNameLst>
                                      </p:cBhvr>
                                      <p:tavLst>
                                        <p:tav tm="0">
                                          <p:val>
                                            <p:fltVal val="720"/>
                                          </p:val>
                                        </p:tav>
                                        <p:tav tm="100000">
                                          <p:val>
                                            <p:fltVal val="0"/>
                                          </p:val>
                                        </p:tav>
                                      </p:tavLst>
                                    </p:anim>
                                    <p:anim calcmode="lin" valueType="num">
                                      <p:cBhvr>
                                        <p:cTn id="28" dur="500" fill="hold"/>
                                        <p:tgtEl>
                                          <p:spTgt spid="66562"/>
                                        </p:tgtEl>
                                        <p:attrNameLst>
                                          <p:attrName>ppt_h</p:attrName>
                                        </p:attrNameLst>
                                      </p:cBhvr>
                                      <p:tavLst>
                                        <p:tav tm="0">
                                          <p:val>
                                            <p:fltVal val="0"/>
                                          </p:val>
                                        </p:tav>
                                        <p:tav tm="100000">
                                          <p:val>
                                            <p:strVal val="#ppt_h"/>
                                          </p:val>
                                        </p:tav>
                                      </p:tavLst>
                                    </p:anim>
                                    <p:anim calcmode="lin" valueType="num">
                                      <p:cBhvr>
                                        <p:cTn id="29" dur="500" fill="hold"/>
                                        <p:tgtEl>
                                          <p:spTgt spid="66562"/>
                                        </p:tgtEl>
                                        <p:attrNameLst>
                                          <p:attrName>ppt_w</p:attrName>
                                        </p:attrNameLst>
                                      </p:cBhvr>
                                      <p:tavLst>
                                        <p:tav tm="0">
                                          <p:val>
                                            <p:fltVal val="0"/>
                                          </p:val>
                                        </p:tav>
                                        <p:tav tm="100000">
                                          <p:val>
                                            <p:strVal val="#ppt_w"/>
                                          </p:val>
                                        </p:tav>
                                      </p:tavLst>
                                    </p:anim>
                                  </p:childTnLst>
                                </p:cTn>
                              </p:par>
                            </p:childTnLst>
                          </p:cTn>
                        </p:par>
                      </p:childTnLst>
                    </p:cTn>
                  </p:par>
                  <p:par>
                    <p:cTn id="30" fill="hold" nodeType="clickPar">
                      <p:stCondLst>
                        <p:cond delay="indefinite"/>
                      </p:stCondLst>
                      <p:childTnLst>
                        <p:par>
                          <p:cTn id="31" fill="hold" nodeType="withGroup">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wipe(left)">
                                      <p:cBhvr>
                                        <p:cTn id="34" dur="500"/>
                                        <p:tgtEl>
                                          <p:spTgt spid="3"/>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4"/>
                                        </p:tgtEl>
                                        <p:attrNameLst>
                                          <p:attrName>style.visibility</p:attrName>
                                        </p:attrNameLst>
                                      </p:cBhvr>
                                      <p:to>
                                        <p:strVal val="visible"/>
                                      </p:to>
                                    </p:set>
                                    <p:anim calcmode="lin" valueType="num">
                                      <p:cBhvr>
                                        <p:cTn id="39" dur="500" fill="hold"/>
                                        <p:tgtEl>
                                          <p:spTgt spid="4"/>
                                        </p:tgtEl>
                                        <p:attrNameLst>
                                          <p:attrName>ppt_x</p:attrName>
                                        </p:attrNameLst>
                                      </p:cBhvr>
                                      <p:tavLst>
                                        <p:tav tm="0">
                                          <p:val>
                                            <p:strVal val="#ppt_x"/>
                                          </p:val>
                                        </p:tav>
                                        <p:tav tm="100000">
                                          <p:val>
                                            <p:strVal val="#ppt_x"/>
                                          </p:val>
                                        </p:tav>
                                      </p:tavLst>
                                    </p:anim>
                                    <p:anim calcmode="lin" valueType="num">
                                      <p:cBhvr>
                                        <p:cTn id="4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41" fill="hold" nodeType="clickPar">
                      <p:stCondLst>
                        <p:cond delay="indefinite"/>
                      </p:stCondLst>
                      <p:childTnLst>
                        <p:par>
                          <p:cTn id="42" fill="hold" nodeType="withGroup">
                            <p:stCondLst>
                              <p:cond delay="0"/>
                            </p:stCondLst>
                            <p:childTnLst>
                              <p:par>
                                <p:cTn id="43" presetID="22" presetClass="entr" presetSubtype="8" fill="hold" grpId="0" nodeType="click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wipe(left)">
                                      <p:cBhvr>
                                        <p:cTn id="4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4827" grpId="0"/>
      <p:bldP spid="2" grpId="0"/>
      <p:bldP spid="3" grpId="0"/>
      <p:bldP spid="4" grpId="0"/>
      <p:bldP spid="1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89" name="Picture 2">
            <a:hlinkClick r:id="rId3" action="ppaction://hlinkfile"/>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95738" y="2051050"/>
            <a:ext cx="4084637" cy="285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7890" name="组合 8"/>
          <p:cNvGrpSpPr>
            <a:grpSpLocks/>
          </p:cNvGrpSpPr>
          <p:nvPr/>
        </p:nvGrpSpPr>
        <p:grpSpPr bwMode="auto">
          <a:xfrm>
            <a:off x="1042988" y="1798638"/>
            <a:ext cx="2849562" cy="3241675"/>
            <a:chOff x="4714876" y="1214422"/>
            <a:chExt cx="3529122" cy="4555424"/>
          </a:xfrm>
        </p:grpSpPr>
        <p:pic>
          <p:nvPicPr>
            <p:cNvPr id="37891" name="Picture 4" descr="http://upload.wabei.cn/2013/0222/1361505129818.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14876" y="1214422"/>
              <a:ext cx="3529122" cy="2357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892" name="Picture 6" descr="http://www.imastv.com/news/images/M/32/3175_f5f4fb187f8d8e20d9f632e1c68dc4cf.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14876" y="3643314"/>
              <a:ext cx="3500462" cy="2126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7893" name="Text Box 13"/>
          <p:cNvSpPr txBox="1">
            <a:spLocks noChangeArrowheads="1"/>
          </p:cNvSpPr>
          <p:nvPr/>
        </p:nvSpPr>
        <p:spPr bwMode="auto">
          <a:xfrm>
            <a:off x="1117600" y="5097463"/>
            <a:ext cx="2500313"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000">
                <a:latin typeface="Times New Roman" pitchFamily="18" charset="0"/>
                <a:ea typeface="黑体" pitchFamily="49" charset="-122"/>
              </a:rPr>
              <a:t>飞来的陨石将地面砸了一个深坑</a:t>
            </a:r>
          </a:p>
        </p:txBody>
      </p:sp>
      <p:sp>
        <p:nvSpPr>
          <p:cNvPr id="37894" name="Text Box 13"/>
          <p:cNvSpPr txBox="1">
            <a:spLocks noChangeArrowheads="1"/>
          </p:cNvSpPr>
          <p:nvPr/>
        </p:nvSpPr>
        <p:spPr bwMode="auto">
          <a:xfrm>
            <a:off x="5538788" y="4972050"/>
            <a:ext cx="10001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a:latin typeface="Times New Roman" pitchFamily="18" charset="0"/>
                <a:ea typeface="黑体" pitchFamily="49" charset="-122"/>
              </a:rPr>
              <a:t>打桩机</a:t>
            </a:r>
          </a:p>
        </p:txBody>
      </p:sp>
      <p:sp>
        <p:nvSpPr>
          <p:cNvPr id="20" name="Text Box 13"/>
          <p:cNvSpPr txBox="1">
            <a:spLocks noChangeArrowheads="1"/>
          </p:cNvSpPr>
          <p:nvPr/>
        </p:nvSpPr>
        <p:spPr bwMode="auto">
          <a:xfrm>
            <a:off x="1352550" y="5665788"/>
            <a:ext cx="6572250"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2800">
                <a:solidFill>
                  <a:srgbClr val="FF0000"/>
                </a:solidFill>
                <a:latin typeface="Times New Roman" pitchFamily="18" charset="0"/>
                <a:ea typeface="黑体" pitchFamily="49" charset="-122"/>
              </a:rPr>
              <a:t>思考：重力势能的大小与哪些因素有关？</a:t>
            </a:r>
          </a:p>
        </p:txBody>
      </p:sp>
      <p:grpSp>
        <p:nvGrpSpPr>
          <p:cNvPr id="4" name="Group 18"/>
          <p:cNvGrpSpPr>
            <a:grpSpLocks/>
          </p:cNvGrpSpPr>
          <p:nvPr/>
        </p:nvGrpSpPr>
        <p:grpSpPr bwMode="auto">
          <a:xfrm>
            <a:off x="5538788" y="0"/>
            <a:ext cx="3168650" cy="2232025"/>
            <a:chOff x="4059" y="2069"/>
            <a:chExt cx="1701" cy="1361"/>
          </a:xfrm>
        </p:grpSpPr>
        <p:sp>
          <p:nvSpPr>
            <p:cNvPr id="37897" name="AutoShape 16"/>
            <p:cNvSpPr>
              <a:spLocks noChangeArrowheads="1"/>
            </p:cNvSpPr>
            <p:nvPr/>
          </p:nvSpPr>
          <p:spPr bwMode="auto">
            <a:xfrm>
              <a:off x="4059" y="2069"/>
              <a:ext cx="1701" cy="1361"/>
            </a:xfrm>
            <a:prstGeom prst="flowChartPunchedTape">
              <a:avLst/>
            </a:prstGeom>
            <a:solidFill>
              <a:schemeClr val="accent1"/>
            </a:solidFill>
            <a:ln w="9525">
              <a:solidFill>
                <a:schemeClr val="tx1"/>
              </a:solidFill>
              <a:miter lim="800000"/>
              <a:headEnd/>
              <a:tailEnd/>
            </a:ln>
          </p:spPr>
          <p:txBody>
            <a:bodyPr wrap="none" anchor="ctr"/>
            <a:lstStyle/>
            <a:p>
              <a:endParaRPr lang="zh-CN" altLang="zh-CN" sz="2400">
                <a:latin typeface="Times New Roman" pitchFamily="18" charset="0"/>
              </a:endParaRPr>
            </a:p>
          </p:txBody>
        </p:sp>
        <p:sp>
          <p:nvSpPr>
            <p:cNvPr id="37898" name="Text Box 17"/>
            <p:cNvSpPr txBox="1">
              <a:spLocks noChangeArrowheads="1"/>
            </p:cNvSpPr>
            <p:nvPr/>
          </p:nvSpPr>
          <p:spPr bwMode="auto">
            <a:xfrm>
              <a:off x="4241" y="2296"/>
              <a:ext cx="1519" cy="10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2800" b="1">
                  <a:solidFill>
                    <a:srgbClr val="FF0000"/>
                  </a:solidFill>
                  <a:latin typeface="Times New Roman" pitchFamily="18" charset="0"/>
                </a:rPr>
                <a:t>由于被举高而具有的能量应该与高度和质量有关！</a:t>
              </a:r>
            </a:p>
          </p:txBody>
        </p:sp>
      </p:grpSp>
    </p:spTree>
    <p:extLst>
      <p:ext uri="{BB962C8B-B14F-4D97-AF65-F5344CB8AC3E}">
        <p14:creationId xmlns:p14="http://schemas.microsoft.com/office/powerpoint/2010/main" val="362056822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ppt_x</p:attrName>
                                        </p:attrNameLst>
                                      </p:cBhvr>
                                      <p:tavLst>
                                        <p:tav tm="0">
                                          <p:val>
                                            <p:strVal val="#ppt_x"/>
                                          </p:val>
                                        </p:tav>
                                        <p:tav tm="100000">
                                          <p:val>
                                            <p:strVal val="#ppt_x"/>
                                          </p:val>
                                        </p:tav>
                                      </p:tavLst>
                                    </p:anim>
                                    <p:anim calcmode="lin" valueType="num">
                                      <p:cBhvr>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3" presetClass="entr" presetSubtype="1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linds(horizont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4" name="Text Box 4"/>
          <p:cNvSpPr txBox="1">
            <a:spLocks noChangeArrowheads="1"/>
          </p:cNvSpPr>
          <p:nvPr/>
        </p:nvSpPr>
        <p:spPr bwMode="auto">
          <a:xfrm>
            <a:off x="2052638" y="1295400"/>
            <a:ext cx="5980112" cy="147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60000"/>
              </a:lnSpc>
            </a:pPr>
            <a:r>
              <a:rPr lang="zh-CN" altLang="en-US" sz="2800" b="1">
                <a:latin typeface="宋体" pitchFamily="2" charset="-122"/>
              </a:rPr>
              <a:t>重力势能大小可能与物体质量大小、举高的高度有关；</a:t>
            </a:r>
          </a:p>
        </p:txBody>
      </p:sp>
      <p:sp>
        <p:nvSpPr>
          <p:cNvPr id="14340" name="Text Box 8"/>
          <p:cNvSpPr txBox="1">
            <a:spLocks noChangeArrowheads="1"/>
          </p:cNvSpPr>
          <p:nvPr/>
        </p:nvSpPr>
        <p:spPr bwMode="auto">
          <a:xfrm>
            <a:off x="898525" y="4173538"/>
            <a:ext cx="7273925" cy="1382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spcBef>
                <a:spcPct val="50000"/>
              </a:spcBef>
            </a:pPr>
            <a:r>
              <a:rPr lang="zh-CN" altLang="en-US" sz="2800" b="1">
                <a:latin typeface="Tahoma" pitchFamily="34" charset="0"/>
              </a:rPr>
              <a:t>    下面 ，我们模拟打桩机打木桩的过程来分析重力势能的大小跟质量和高度的关系：</a:t>
            </a:r>
          </a:p>
        </p:txBody>
      </p:sp>
      <p:sp>
        <p:nvSpPr>
          <p:cNvPr id="36868" name="Text Box 15"/>
          <p:cNvSpPr txBox="1"/>
          <p:nvPr/>
        </p:nvSpPr>
        <p:spPr>
          <a:xfrm>
            <a:off x="825500" y="558165"/>
            <a:ext cx="6842125" cy="521970"/>
          </a:xfrm>
          <a:prstGeom prst="rect">
            <a:avLst/>
          </a:prstGeom>
          <a:noFill/>
          <a:ln w="9525">
            <a:noFill/>
          </a:ln>
        </p:spPr>
        <p:txBody>
          <a:bodyPr>
            <a:spAutoFit/>
            <a:scene3d>
              <a:camera prst="orthographicFront"/>
              <a:lightRig rig="threePt" dir="t"/>
            </a:scene3d>
          </a:bodyPr>
          <a:lstStyle/>
          <a:p>
            <a:pPr>
              <a:spcBef>
                <a:spcPct val="50000"/>
              </a:spcBef>
            </a:pPr>
            <a:r>
              <a:rPr lang="zh-CN" altLang="en-US" sz="2800" b="1" noProof="1">
                <a:ln w="22225">
                  <a:solidFill>
                    <a:schemeClr val="accent2"/>
                  </a:solidFill>
                  <a:prstDash val="solid"/>
                </a:ln>
                <a:solidFill>
                  <a:schemeClr val="accent2">
                    <a:lumMod val="40000"/>
                    <a:lumOff val="60000"/>
                  </a:schemeClr>
                </a:solidFill>
                <a:latin typeface="Times New Roman" panose="02020603050405020304" pitchFamily="18" charset="0"/>
              </a:rPr>
              <a:t>重力势能的大小跟哪些因素有关？</a:t>
            </a:r>
          </a:p>
        </p:txBody>
      </p:sp>
      <p:grpSp>
        <p:nvGrpSpPr>
          <p:cNvPr id="39940" name="Group 9"/>
          <p:cNvGrpSpPr>
            <a:grpSpLocks/>
          </p:cNvGrpSpPr>
          <p:nvPr/>
        </p:nvGrpSpPr>
        <p:grpSpPr bwMode="auto">
          <a:xfrm>
            <a:off x="495300" y="1393825"/>
            <a:ext cx="1557338" cy="711200"/>
            <a:chOff x="357" y="1026"/>
            <a:chExt cx="1559" cy="449"/>
          </a:xfrm>
        </p:grpSpPr>
        <p:pic>
          <p:nvPicPr>
            <p:cNvPr id="39941" name="TextBox 1"/>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7" y="1026"/>
              <a:ext cx="1559" cy="4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942" name="Text Box 11"/>
            <p:cNvSpPr txBox="1">
              <a:spLocks noChangeArrowheads="1"/>
            </p:cNvSpPr>
            <p:nvPr/>
          </p:nvSpPr>
          <p:spPr bwMode="auto">
            <a:xfrm>
              <a:off x="671" y="1083"/>
              <a:ext cx="1127" cy="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b="1">
                  <a:solidFill>
                    <a:schemeClr val="bg1"/>
                  </a:solidFill>
                  <a:latin typeface="Times New Roman" pitchFamily="18" charset="0"/>
                </a:rPr>
                <a:t>猜想</a:t>
              </a:r>
              <a:endParaRPr lang="zh-CN" altLang="en-US" sz="2800" b="1">
                <a:solidFill>
                  <a:schemeClr val="bg1"/>
                </a:solidFill>
              </a:endParaRPr>
            </a:p>
          </p:txBody>
        </p:sp>
      </p:grpSp>
      <p:sp>
        <p:nvSpPr>
          <p:cNvPr id="2" name="文本框 1"/>
          <p:cNvSpPr txBox="1">
            <a:spLocks noChangeArrowheads="1"/>
          </p:cNvSpPr>
          <p:nvPr/>
        </p:nvSpPr>
        <p:spPr bwMode="auto">
          <a:xfrm>
            <a:off x="1274763" y="3070225"/>
            <a:ext cx="7332662"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800" b="1">
                <a:latin typeface="宋体" pitchFamily="2" charset="-122"/>
                <a:sym typeface="宋体" pitchFamily="2" charset="-122"/>
              </a:rPr>
              <a:t>设计实验时要用控制变量法，同时重力势能的</a:t>
            </a:r>
          </a:p>
          <a:p>
            <a:r>
              <a:rPr lang="zh-CN" altLang="en-US" sz="2800" b="1">
                <a:latin typeface="宋体" pitchFamily="2" charset="-122"/>
                <a:sym typeface="宋体" pitchFamily="2" charset="-122"/>
              </a:rPr>
              <a:t>大小要转化为对物体做功多少来判断。</a:t>
            </a:r>
          </a:p>
        </p:txBody>
      </p:sp>
      <p:sp>
        <p:nvSpPr>
          <p:cNvPr id="3" name="右箭头 2">
            <a:hlinkClick r:id="rId4" action="ppaction://hlinkfile"/>
          </p:cNvPr>
          <p:cNvSpPr/>
          <p:nvPr/>
        </p:nvSpPr>
        <p:spPr>
          <a:xfrm>
            <a:off x="7451725" y="5876925"/>
            <a:ext cx="576263" cy="50482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p>
        </p:txBody>
      </p:sp>
    </p:spTree>
    <p:extLst>
      <p:ext uri="{BB962C8B-B14F-4D97-AF65-F5344CB8AC3E}">
        <p14:creationId xmlns:p14="http://schemas.microsoft.com/office/powerpoint/2010/main" val="3889541443"/>
      </p:ext>
    </p:extLst>
  </p:cSld>
  <p:clrMapOvr>
    <a:masterClrMapping/>
  </p:clrMapOvr>
  <p:transition>
    <p:sndAc>
      <p:stSnd>
        <p:snd r:embed="rId2"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25604"/>
                                        </p:tgtEl>
                                        <p:attrNameLst>
                                          <p:attrName>style.visibility</p:attrName>
                                        </p:attrNameLst>
                                      </p:cBhvr>
                                      <p:to>
                                        <p:strVal val="visible"/>
                                      </p:to>
                                    </p:set>
                                    <p:animEffect transition="in" filter="plus(in)">
                                      <p:cBhvr>
                                        <p:cTn id="7" dur="2000"/>
                                        <p:tgtEl>
                                          <p:spTgt spid="2560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ppt_x</p:attrName>
                                        </p:attrNameLst>
                                      </p:cBhvr>
                                      <p:tavLst>
                                        <p:tav tm="0">
                                          <p:val>
                                            <p:strVal val="#ppt_x"/>
                                          </p:val>
                                        </p:tav>
                                        <p:tav tm="100000">
                                          <p:val>
                                            <p:strVal val="#ppt_x"/>
                                          </p:val>
                                        </p:tav>
                                      </p:tavLst>
                                    </p:anim>
                                    <p:anim calcmode="lin" valueType="num">
                                      <p:cBhvr>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4340"/>
                                        </p:tgtEl>
                                        <p:attrNameLst>
                                          <p:attrName>style.visibility</p:attrName>
                                        </p:attrNameLst>
                                      </p:cBhvr>
                                      <p:to>
                                        <p:strVal val="visible"/>
                                      </p:to>
                                    </p:set>
                                    <p:anim calcmode="lin" valueType="num">
                                      <p:cBhvr>
                                        <p:cTn id="18" dur="500" fill="hold"/>
                                        <p:tgtEl>
                                          <p:spTgt spid="14340"/>
                                        </p:tgtEl>
                                        <p:attrNameLst>
                                          <p:attrName>ppt_x</p:attrName>
                                        </p:attrNameLst>
                                      </p:cBhvr>
                                      <p:tavLst>
                                        <p:tav tm="0">
                                          <p:val>
                                            <p:strVal val="#ppt_x"/>
                                          </p:val>
                                        </p:tav>
                                        <p:tav tm="100000">
                                          <p:val>
                                            <p:strVal val="#ppt_x"/>
                                          </p:val>
                                        </p:tav>
                                      </p:tavLst>
                                    </p:anim>
                                    <p:anim calcmode="lin" valueType="num">
                                      <p:cBhvr>
                                        <p:cTn id="19" dur="500" fill="hold"/>
                                        <p:tgtEl>
                                          <p:spTgt spid="143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4" grpId="0"/>
      <p:bldP spid="14340" grpId="0"/>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a:spLocks noChangeArrowheads="1"/>
          </p:cNvSpPr>
          <p:nvPr/>
        </p:nvSpPr>
        <p:spPr bwMode="auto">
          <a:xfrm>
            <a:off x="633413" y="1763713"/>
            <a:ext cx="7877175"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b="1">
                <a:solidFill>
                  <a:srgbClr val="0070C0"/>
                </a:solidFill>
              </a:rPr>
              <a:t>如图乙将质量不同的铁块举起相同的高度落下，观察木桩陷入沙中的深度。</a:t>
            </a:r>
          </a:p>
        </p:txBody>
      </p:sp>
      <p:sp>
        <p:nvSpPr>
          <p:cNvPr id="4" name="文本框 3"/>
          <p:cNvSpPr txBox="1">
            <a:spLocks noChangeArrowheads="1"/>
          </p:cNvSpPr>
          <p:nvPr/>
        </p:nvSpPr>
        <p:spPr bwMode="auto">
          <a:xfrm>
            <a:off x="596900" y="415925"/>
            <a:ext cx="7804150"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b="1">
                <a:solidFill>
                  <a:srgbClr val="0070C0"/>
                </a:solidFill>
              </a:rPr>
              <a:t>如图甲将同一铁块举起不同的高度落下，观察木桩陷入沙中的深度。</a:t>
            </a:r>
          </a:p>
        </p:txBody>
      </p:sp>
      <p:grpSp>
        <p:nvGrpSpPr>
          <p:cNvPr id="40963" name="组合 8"/>
          <p:cNvGrpSpPr>
            <a:grpSpLocks/>
          </p:cNvGrpSpPr>
          <p:nvPr/>
        </p:nvGrpSpPr>
        <p:grpSpPr bwMode="auto">
          <a:xfrm>
            <a:off x="1435100" y="3276600"/>
            <a:ext cx="5932488" cy="3146425"/>
            <a:chOff x="2261" y="4482"/>
            <a:chExt cx="9342" cy="4955"/>
          </a:xfrm>
        </p:grpSpPr>
        <p:pic>
          <p:nvPicPr>
            <p:cNvPr id="40964"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52" y="4595"/>
              <a:ext cx="8371" cy="48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65" name="文本框 4"/>
            <p:cNvSpPr txBox="1">
              <a:spLocks noChangeArrowheads="1"/>
            </p:cNvSpPr>
            <p:nvPr/>
          </p:nvSpPr>
          <p:spPr bwMode="auto">
            <a:xfrm>
              <a:off x="4321" y="4482"/>
              <a:ext cx="688"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a:t>m</a:t>
              </a:r>
            </a:p>
          </p:txBody>
        </p:sp>
        <p:sp>
          <p:nvSpPr>
            <p:cNvPr id="40966" name="文本框 5"/>
            <p:cNvSpPr txBox="1">
              <a:spLocks noChangeArrowheads="1"/>
            </p:cNvSpPr>
            <p:nvPr/>
          </p:nvSpPr>
          <p:spPr bwMode="auto">
            <a:xfrm>
              <a:off x="2261" y="4908"/>
              <a:ext cx="688"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a:t>m</a:t>
              </a:r>
            </a:p>
          </p:txBody>
        </p:sp>
        <p:sp>
          <p:nvSpPr>
            <p:cNvPr id="40967" name="文本框 6"/>
            <p:cNvSpPr txBox="1">
              <a:spLocks noChangeArrowheads="1"/>
            </p:cNvSpPr>
            <p:nvPr/>
          </p:nvSpPr>
          <p:spPr bwMode="auto">
            <a:xfrm>
              <a:off x="6781" y="5021"/>
              <a:ext cx="688"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a:t>m</a:t>
              </a:r>
            </a:p>
          </p:txBody>
        </p:sp>
        <p:sp>
          <p:nvSpPr>
            <p:cNvPr id="40968" name="文本框 7"/>
            <p:cNvSpPr txBox="1">
              <a:spLocks noChangeArrowheads="1"/>
            </p:cNvSpPr>
            <p:nvPr/>
          </p:nvSpPr>
          <p:spPr bwMode="auto">
            <a:xfrm>
              <a:off x="9945" y="4908"/>
              <a:ext cx="1658"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a:solidFill>
                    <a:srgbClr val="FF0000"/>
                  </a:solidFill>
                </a:rPr>
                <a:t>m′</a:t>
              </a:r>
              <a:r>
                <a:rPr lang="zh-CN" altLang="en-US" sz="2400"/>
                <a:t>＞</a:t>
              </a:r>
              <a:r>
                <a:rPr lang="en-US" altLang="zh-CN" sz="2400"/>
                <a:t>m</a:t>
              </a:r>
              <a:endParaRPr lang="en-US" altLang="zh-CN" sz="2400" b="1"/>
            </a:p>
          </p:txBody>
        </p:sp>
      </p:grpSp>
      <p:sp>
        <p:nvSpPr>
          <p:cNvPr id="10" name="文本框 9"/>
          <p:cNvSpPr txBox="1">
            <a:spLocks noChangeArrowheads="1"/>
          </p:cNvSpPr>
          <p:nvPr/>
        </p:nvSpPr>
        <p:spPr bwMode="auto">
          <a:xfrm>
            <a:off x="596900" y="2717800"/>
            <a:ext cx="73914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b="1">
                <a:solidFill>
                  <a:srgbClr val="FF0000"/>
                </a:solidFill>
              </a:rPr>
              <a:t>结论</a:t>
            </a:r>
            <a:r>
              <a:rPr lang="en-US" altLang="zh-CN" sz="2400" b="1">
                <a:solidFill>
                  <a:srgbClr val="FF0000"/>
                </a:solidFill>
              </a:rPr>
              <a:t>2</a:t>
            </a:r>
            <a:r>
              <a:rPr lang="zh-CN" altLang="en-US" sz="2400" b="1">
                <a:solidFill>
                  <a:srgbClr val="FF0000"/>
                </a:solidFill>
              </a:rPr>
              <a:t>：高度一定时，物体质量越大，重力势能越大；</a:t>
            </a:r>
          </a:p>
        </p:txBody>
      </p:sp>
      <p:sp>
        <p:nvSpPr>
          <p:cNvPr id="11" name="文本框 10"/>
          <p:cNvSpPr txBox="1">
            <a:spLocks noChangeArrowheads="1"/>
          </p:cNvSpPr>
          <p:nvPr/>
        </p:nvSpPr>
        <p:spPr bwMode="auto">
          <a:xfrm>
            <a:off x="488950" y="1284288"/>
            <a:ext cx="73914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b="1">
                <a:solidFill>
                  <a:srgbClr val="FF0000"/>
                </a:solidFill>
              </a:rPr>
              <a:t>结论</a:t>
            </a:r>
            <a:r>
              <a:rPr lang="en-US" altLang="zh-CN" sz="2400" b="1">
                <a:solidFill>
                  <a:srgbClr val="FF0000"/>
                </a:solidFill>
              </a:rPr>
              <a:t>1</a:t>
            </a:r>
            <a:r>
              <a:rPr lang="zh-CN" altLang="en-US" sz="2400" b="1">
                <a:solidFill>
                  <a:srgbClr val="FF0000"/>
                </a:solidFill>
              </a:rPr>
              <a:t>：质量一定时，物体高度越大，重力势能越大；</a:t>
            </a:r>
          </a:p>
        </p:txBody>
      </p:sp>
      <p:sp>
        <p:nvSpPr>
          <p:cNvPr id="2" name="右箭头 1">
            <a:hlinkClick r:id="rId3" action="ppaction://hlinkfile"/>
          </p:cNvPr>
          <p:cNvSpPr/>
          <p:nvPr/>
        </p:nvSpPr>
        <p:spPr>
          <a:xfrm>
            <a:off x="7883525" y="5949950"/>
            <a:ext cx="577850" cy="4318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p>
        </p:txBody>
      </p:sp>
    </p:spTree>
    <p:extLst>
      <p:ext uri="{BB962C8B-B14F-4D97-AF65-F5344CB8AC3E}">
        <p14:creationId xmlns:p14="http://schemas.microsoft.com/office/powerpoint/2010/main" val="386495243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2000"/>
                                        <p:tgtEl>
                                          <p:spTgt spid="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ppt_x</p:attrName>
                                        </p:attrNameLst>
                                      </p:cBhvr>
                                      <p:tavLst>
                                        <p:tav tm="0">
                                          <p:val>
                                            <p:strVal val="#ppt_x"/>
                                          </p:val>
                                        </p:tav>
                                        <p:tav tm="100000">
                                          <p:val>
                                            <p:strVal val="#ppt_x"/>
                                          </p:val>
                                        </p:tav>
                                      </p:tavLst>
                                    </p:anim>
                                    <p:anim calcmode="lin" valueType="num">
                                      <p:cBhvr>
                                        <p:cTn id="13"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4" presetClass="entr" presetSubtype="16"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box(in)">
                                      <p:cBhvr>
                                        <p:cTn id="18" dur="2000"/>
                                        <p:tgtEl>
                                          <p:spTgt spid="3"/>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ppt_x</p:attrName>
                                        </p:attrNameLst>
                                      </p:cBhvr>
                                      <p:tavLst>
                                        <p:tav tm="0">
                                          <p:val>
                                            <p:strVal val="#ppt_x"/>
                                          </p:val>
                                        </p:tav>
                                        <p:tav tm="100000">
                                          <p:val>
                                            <p:strVal val="#ppt_x"/>
                                          </p:val>
                                        </p:tav>
                                      </p:tavLst>
                                    </p:anim>
                                    <p:anim calcmode="lin" valueType="num">
                                      <p:cBhvr>
                                        <p:cTn id="2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10" grpId="0"/>
      <p:bldP spid="1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5" name="图片 7" descr="抛截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4375" y="1022350"/>
            <a:ext cx="7947025" cy="481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986" name="文本框 3"/>
          <p:cNvSpPr txBox="1">
            <a:spLocks noChangeArrowheads="1"/>
          </p:cNvSpPr>
          <p:nvPr/>
        </p:nvSpPr>
        <p:spPr bwMode="auto">
          <a:xfrm>
            <a:off x="1820863" y="4186238"/>
            <a:ext cx="5500687"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4400" b="1">
                <a:solidFill>
                  <a:schemeClr val="bg1"/>
                </a:solidFill>
                <a:latin typeface="微软雅黑" pitchFamily="34" charset="-122"/>
                <a:ea typeface="微软雅黑" pitchFamily="34" charset="-122"/>
              </a:rPr>
              <a:t>高空掉下</a:t>
            </a:r>
            <a:r>
              <a:rPr lang="zh-CN" altLang="en-US" sz="4400" b="1">
                <a:solidFill>
                  <a:srgbClr val="FFFF00"/>
                </a:solidFill>
                <a:latin typeface="微软雅黑" pitchFamily="34" charset="-122"/>
                <a:ea typeface="微软雅黑" pitchFamily="34" charset="-122"/>
              </a:rPr>
              <a:t>酒瓶砸车</a:t>
            </a:r>
          </a:p>
        </p:txBody>
      </p:sp>
    </p:spTree>
    <p:extLst>
      <p:ext uri="{BB962C8B-B14F-4D97-AF65-F5344CB8AC3E}">
        <p14:creationId xmlns:p14="http://schemas.microsoft.com/office/powerpoint/2010/main" val="338396400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0754" name="Rectangle 2"/>
          <p:cNvSpPr>
            <a:spLocks noChangeArrowheads="1"/>
          </p:cNvSpPr>
          <p:nvPr/>
        </p:nvSpPr>
        <p:spPr bwMode="auto">
          <a:xfrm>
            <a:off x="250825" y="1557338"/>
            <a:ext cx="8712200" cy="345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140000"/>
              </a:lnSpc>
            </a:pPr>
            <a:r>
              <a:rPr lang="en-US" altLang="zh-CN" sz="2400" b="1">
                <a:latin typeface="宋体" pitchFamily="2" charset="-122"/>
              </a:rPr>
              <a:t>1.</a:t>
            </a:r>
            <a:r>
              <a:rPr lang="zh-CN" altLang="en-US" sz="2400" b="1">
                <a:latin typeface="宋体" pitchFamily="2" charset="-122"/>
              </a:rPr>
              <a:t>某同学骑自行车上坡时，速度越来越慢，则车和人的（    ）</a:t>
            </a:r>
          </a:p>
          <a:p>
            <a:pPr>
              <a:lnSpc>
                <a:spcPct val="140000"/>
              </a:lnSpc>
            </a:pPr>
            <a:r>
              <a:rPr lang="zh-CN" altLang="en-US" sz="2400" b="1">
                <a:latin typeface="宋体" pitchFamily="2" charset="-122"/>
              </a:rPr>
              <a:t>  </a:t>
            </a:r>
            <a:r>
              <a:rPr lang="en-US" altLang="zh-CN" sz="2400" b="1">
                <a:latin typeface="宋体" pitchFamily="2" charset="-122"/>
              </a:rPr>
              <a:t>A</a:t>
            </a:r>
            <a:r>
              <a:rPr lang="zh-CN" altLang="en-US" sz="2400" b="1">
                <a:latin typeface="宋体" pitchFamily="2" charset="-122"/>
              </a:rPr>
              <a:t>、</a:t>
            </a:r>
            <a:r>
              <a:rPr lang="en-US" altLang="zh-CN" sz="2400" b="1">
                <a:latin typeface="宋体" pitchFamily="2" charset="-122"/>
              </a:rPr>
              <a:t>动能变大，重力势能变大</a:t>
            </a:r>
          </a:p>
          <a:p>
            <a:pPr>
              <a:lnSpc>
                <a:spcPct val="140000"/>
              </a:lnSpc>
            </a:pPr>
            <a:r>
              <a:rPr lang="zh-CN" altLang="en-US" sz="2400" b="1">
                <a:latin typeface="宋体" pitchFamily="2" charset="-122"/>
              </a:rPr>
              <a:t>  </a:t>
            </a:r>
            <a:r>
              <a:rPr lang="en-US" altLang="zh-CN" sz="2400" b="1">
                <a:latin typeface="宋体" pitchFamily="2" charset="-122"/>
              </a:rPr>
              <a:t>B</a:t>
            </a:r>
            <a:r>
              <a:rPr lang="zh-CN" altLang="en-US" sz="2400" b="1">
                <a:latin typeface="宋体" pitchFamily="2" charset="-122"/>
              </a:rPr>
              <a:t>、</a:t>
            </a:r>
            <a:r>
              <a:rPr lang="en-US" altLang="zh-CN" sz="2400" b="1">
                <a:latin typeface="宋体" pitchFamily="2" charset="-122"/>
              </a:rPr>
              <a:t>动能变小，重力势能变小</a:t>
            </a:r>
          </a:p>
          <a:p>
            <a:pPr>
              <a:lnSpc>
                <a:spcPct val="140000"/>
              </a:lnSpc>
            </a:pPr>
            <a:r>
              <a:rPr lang="zh-CN" altLang="en-US" sz="2400" b="1">
                <a:latin typeface="宋体" pitchFamily="2" charset="-122"/>
              </a:rPr>
              <a:t>  </a:t>
            </a:r>
            <a:r>
              <a:rPr lang="en-US" altLang="zh-CN" sz="2400" b="1">
                <a:latin typeface="宋体" pitchFamily="2" charset="-122"/>
              </a:rPr>
              <a:t>C</a:t>
            </a:r>
            <a:r>
              <a:rPr lang="zh-CN" altLang="en-US" sz="2400" b="1">
                <a:latin typeface="宋体" pitchFamily="2" charset="-122"/>
              </a:rPr>
              <a:t>、</a:t>
            </a:r>
            <a:r>
              <a:rPr lang="en-US" altLang="zh-CN" sz="2400" b="1">
                <a:latin typeface="宋体" pitchFamily="2" charset="-122"/>
              </a:rPr>
              <a:t>动能不变，重力势能不变</a:t>
            </a:r>
          </a:p>
          <a:p>
            <a:pPr>
              <a:lnSpc>
                <a:spcPct val="140000"/>
              </a:lnSpc>
            </a:pPr>
            <a:r>
              <a:rPr lang="zh-CN" altLang="en-US" sz="2400" b="1">
                <a:latin typeface="宋体" pitchFamily="2" charset="-122"/>
              </a:rPr>
              <a:t>  </a:t>
            </a:r>
            <a:r>
              <a:rPr lang="en-US" altLang="zh-CN" sz="2400" b="1">
                <a:latin typeface="宋体" pitchFamily="2" charset="-122"/>
              </a:rPr>
              <a:t>D</a:t>
            </a:r>
            <a:r>
              <a:rPr lang="zh-CN" altLang="en-US" sz="2400" b="1">
                <a:latin typeface="宋体" pitchFamily="2" charset="-122"/>
              </a:rPr>
              <a:t>、</a:t>
            </a:r>
            <a:r>
              <a:rPr lang="en-US" altLang="zh-CN" sz="2400" b="1">
                <a:latin typeface="宋体" pitchFamily="2" charset="-122"/>
              </a:rPr>
              <a:t>动能变小，重力势能变大</a:t>
            </a:r>
            <a:endParaRPr lang="zh-CN" altLang="en-US" sz="2400" b="1">
              <a:latin typeface="宋体" pitchFamily="2" charset="-122"/>
            </a:endParaRPr>
          </a:p>
        </p:txBody>
      </p:sp>
      <p:sp>
        <p:nvSpPr>
          <p:cNvPr id="970755" name="Text Box 3"/>
          <p:cNvSpPr txBox="1">
            <a:spLocks noChangeArrowheads="1"/>
          </p:cNvSpPr>
          <p:nvPr/>
        </p:nvSpPr>
        <p:spPr bwMode="auto">
          <a:xfrm>
            <a:off x="8101013" y="1628775"/>
            <a:ext cx="477837"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en-US" altLang="zh-CN" sz="3200" b="1">
                <a:solidFill>
                  <a:srgbClr val="F8081F"/>
                </a:solidFill>
                <a:latin typeface="Times New Roman" pitchFamily="18" charset="0"/>
              </a:rPr>
              <a:t>D</a:t>
            </a:r>
          </a:p>
        </p:txBody>
      </p:sp>
    </p:spTree>
    <p:extLst>
      <p:ext uri="{BB962C8B-B14F-4D97-AF65-F5344CB8AC3E}">
        <p14:creationId xmlns:p14="http://schemas.microsoft.com/office/powerpoint/2010/main" val="76999956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7075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970755"/>
                                        </p:tgtEl>
                                        <p:attrNameLst>
                                          <p:attrName>style.visibility</p:attrName>
                                        </p:attrNameLst>
                                      </p:cBhvr>
                                      <p:to>
                                        <p:strVal val="visible"/>
                                      </p:to>
                                    </p:set>
                                    <p:animEffect transition="in" filter="blinds(horizontal)">
                                      <p:cBhvr>
                                        <p:cTn id="11" dur="500"/>
                                        <p:tgtEl>
                                          <p:spTgt spid="9707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0754" grpId="0"/>
      <p:bldP spid="97075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80" name="Text Box 13"/>
          <p:cNvSpPr txBox="1">
            <a:spLocks noChangeArrowheads="1"/>
          </p:cNvSpPr>
          <p:nvPr/>
        </p:nvSpPr>
        <p:spPr bwMode="auto">
          <a:xfrm>
            <a:off x="1030288" y="5224463"/>
            <a:ext cx="7416800" cy="366712"/>
          </a:xfrm>
          <a:prstGeom prst="rect">
            <a:avLst/>
          </a:prstGeom>
          <a:noFill/>
          <a:ln w="9525">
            <a:noFill/>
            <a:miter lim="800000"/>
          </a:ln>
        </p:spPr>
        <p:txBody>
          <a:bodyPr>
            <a:spAutoFit/>
          </a:bodyPr>
          <a:lstStyle/>
          <a:p>
            <a:pPr>
              <a:spcBef>
                <a:spcPct val="50000"/>
              </a:spcBef>
              <a:defRPr/>
            </a:pPr>
            <a:endParaRPr kumimoji="1" lang="zh-CN" altLang="en-US" b="1">
              <a:effectLst>
                <a:outerShdw blurRad="38100" dist="38100" dir="2700000" algn="tl">
                  <a:srgbClr val="C0C0C0"/>
                </a:outerShdw>
              </a:effectLst>
              <a:latin typeface="黑体" panose="02010600030101010101" pitchFamily="2" charset="-122"/>
              <a:ea typeface="黑体" panose="02010600030101010101" pitchFamily="2" charset="-122"/>
            </a:endParaRPr>
          </a:p>
        </p:txBody>
      </p:sp>
      <p:sp>
        <p:nvSpPr>
          <p:cNvPr id="45058" name="Text Box 14"/>
          <p:cNvSpPr txBox="1">
            <a:spLocks noChangeArrowheads="1"/>
          </p:cNvSpPr>
          <p:nvPr/>
        </p:nvSpPr>
        <p:spPr bwMode="auto">
          <a:xfrm>
            <a:off x="669925" y="1903413"/>
            <a:ext cx="7777163"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spcBef>
                <a:spcPct val="50000"/>
              </a:spcBef>
            </a:pPr>
            <a:r>
              <a:rPr lang="en-US" altLang="zh-CN" sz="2400" b="1">
                <a:solidFill>
                  <a:srgbClr val="0070C0"/>
                </a:solidFill>
                <a:latin typeface="Tahoma" pitchFamily="34" charset="0"/>
              </a:rPr>
              <a:t>2</a:t>
            </a:r>
            <a:r>
              <a:rPr lang="zh-CN" altLang="en-US" sz="2400" b="1">
                <a:solidFill>
                  <a:srgbClr val="0070C0"/>
                </a:solidFill>
                <a:latin typeface="Tahoma" pitchFamily="34" charset="0"/>
              </a:rPr>
              <a:t>、飞机一面水平匀速飞行一面投放救灾</a:t>
            </a:r>
            <a:r>
              <a:rPr lang="zh-CN" altLang="en-US" sz="2400" b="1">
                <a:solidFill>
                  <a:srgbClr val="0070C0"/>
                </a:solidFill>
                <a:latin typeface="宋体" pitchFamily="2" charset="-122"/>
              </a:rPr>
              <a:t>物资，则飞机在这个过程中，动能</a:t>
            </a:r>
            <a:r>
              <a:rPr lang="en-US" altLang="zh-CN" sz="2400" b="1">
                <a:solidFill>
                  <a:srgbClr val="0070C0"/>
                </a:solidFill>
                <a:latin typeface="Tahoma" pitchFamily="34" charset="0"/>
              </a:rPr>
              <a:t>_____</a:t>
            </a:r>
            <a:r>
              <a:rPr lang="zh-CN" altLang="en-US" sz="2400" b="1">
                <a:solidFill>
                  <a:srgbClr val="0070C0"/>
                </a:solidFill>
                <a:latin typeface="宋体" pitchFamily="2" charset="-122"/>
              </a:rPr>
              <a:t>，重力势能</a:t>
            </a:r>
            <a:r>
              <a:rPr lang="en-US" altLang="zh-CN" sz="2400" b="1">
                <a:solidFill>
                  <a:srgbClr val="0070C0"/>
                </a:solidFill>
                <a:latin typeface="Tahoma" pitchFamily="34" charset="0"/>
              </a:rPr>
              <a:t>____</a:t>
            </a:r>
            <a:r>
              <a:rPr lang="zh-CN" altLang="en-US" sz="2400" b="1">
                <a:solidFill>
                  <a:srgbClr val="0070C0"/>
                </a:solidFill>
                <a:latin typeface="宋体" pitchFamily="2" charset="-122"/>
              </a:rPr>
              <a:t>＿。</a:t>
            </a:r>
            <a:r>
              <a:rPr lang="en-US" altLang="zh-CN" sz="2400" b="1">
                <a:solidFill>
                  <a:srgbClr val="0070C0"/>
                </a:solidFill>
                <a:latin typeface="Tahoma" pitchFamily="34" charset="0"/>
              </a:rPr>
              <a:t>(</a:t>
            </a:r>
            <a:r>
              <a:rPr lang="zh-CN" altLang="en-US" sz="2400" b="1">
                <a:solidFill>
                  <a:srgbClr val="0070C0"/>
                </a:solidFill>
                <a:latin typeface="宋体" pitchFamily="2" charset="-122"/>
              </a:rPr>
              <a:t>填“变大”或“变小”</a:t>
            </a:r>
            <a:r>
              <a:rPr lang="en-US" altLang="zh-CN" sz="2400" b="1">
                <a:solidFill>
                  <a:srgbClr val="0070C0"/>
                </a:solidFill>
                <a:latin typeface="Tahoma" pitchFamily="34" charset="0"/>
              </a:rPr>
              <a:t>)</a:t>
            </a:r>
          </a:p>
        </p:txBody>
      </p:sp>
      <p:sp>
        <p:nvSpPr>
          <p:cNvPr id="15" name="Text Box 34"/>
          <p:cNvSpPr txBox="1">
            <a:spLocks noChangeArrowheads="1"/>
          </p:cNvSpPr>
          <p:nvPr/>
        </p:nvSpPr>
        <p:spPr bwMode="auto">
          <a:xfrm>
            <a:off x="3417888" y="2519363"/>
            <a:ext cx="1068387"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2800" b="1">
                <a:solidFill>
                  <a:srgbClr val="FF0000"/>
                </a:solidFill>
                <a:latin typeface="宋体" pitchFamily="2" charset="-122"/>
              </a:rPr>
              <a:t>变小</a:t>
            </a:r>
          </a:p>
        </p:txBody>
      </p:sp>
      <p:sp>
        <p:nvSpPr>
          <p:cNvPr id="16" name="Text Box 34"/>
          <p:cNvSpPr txBox="1">
            <a:spLocks noChangeArrowheads="1"/>
          </p:cNvSpPr>
          <p:nvPr/>
        </p:nvSpPr>
        <p:spPr bwMode="auto">
          <a:xfrm>
            <a:off x="5767388" y="2519363"/>
            <a:ext cx="94297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2800" b="1">
                <a:solidFill>
                  <a:srgbClr val="FF0000"/>
                </a:solidFill>
                <a:latin typeface="宋体" pitchFamily="2" charset="-122"/>
              </a:rPr>
              <a:t>变小</a:t>
            </a:r>
          </a:p>
        </p:txBody>
      </p:sp>
    </p:spTree>
    <p:extLst>
      <p:ext uri="{BB962C8B-B14F-4D97-AF65-F5344CB8AC3E}">
        <p14:creationId xmlns:p14="http://schemas.microsoft.com/office/powerpoint/2010/main" val="396782225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blinds(horizontal)">
                                      <p:cBhvr>
                                        <p:cTn id="1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4"/>
          <p:cNvSpPr>
            <a:spLocks noChangeArrowheads="1"/>
          </p:cNvSpPr>
          <p:nvPr/>
        </p:nvSpPr>
        <p:spPr bwMode="auto">
          <a:xfrm>
            <a:off x="196850" y="1265238"/>
            <a:ext cx="8748713" cy="286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indent="266700"/>
            <a:r>
              <a:rPr lang="en-US" altLang="zh-CN" sz="3600" b="1"/>
              <a:t>3.—</a:t>
            </a:r>
            <a:r>
              <a:rPr lang="zh-CN" altLang="en-US" sz="3600" b="1"/>
              <a:t>物体沿斜面匀速下滑，物体的　</a:t>
            </a:r>
            <a:r>
              <a:rPr lang="en-US" altLang="zh-CN" sz="3600" b="1"/>
              <a:t>(    ) </a:t>
            </a:r>
          </a:p>
          <a:p>
            <a:pPr indent="266700"/>
            <a:r>
              <a:rPr lang="en-US" altLang="zh-CN" sz="3600" b="1"/>
              <a:t>  A</a:t>
            </a:r>
            <a:r>
              <a:rPr lang="zh-CN" altLang="en-US" sz="3600" b="1"/>
              <a:t>．动能增加，势能减小           </a:t>
            </a:r>
          </a:p>
          <a:p>
            <a:pPr indent="266700"/>
            <a:r>
              <a:rPr lang="zh-CN" altLang="en-US" sz="3600" b="1"/>
              <a:t>  </a:t>
            </a:r>
            <a:r>
              <a:rPr lang="en-US" altLang="zh-CN" sz="3600" b="1"/>
              <a:t>B</a:t>
            </a:r>
            <a:r>
              <a:rPr lang="zh-CN" altLang="en-US" sz="3600" b="1"/>
              <a:t>．动能、势能都减小</a:t>
            </a:r>
          </a:p>
          <a:p>
            <a:pPr indent="266700"/>
            <a:r>
              <a:rPr lang="zh-CN" altLang="en-US" sz="3600" b="1"/>
              <a:t>  </a:t>
            </a:r>
            <a:r>
              <a:rPr lang="en-US" altLang="zh-CN" sz="3600" b="1"/>
              <a:t>C</a:t>
            </a:r>
            <a:r>
              <a:rPr lang="zh-CN" altLang="en-US" sz="3600" b="1"/>
              <a:t>．动能不变，势能减小           </a:t>
            </a:r>
          </a:p>
          <a:p>
            <a:pPr indent="266700"/>
            <a:r>
              <a:rPr lang="zh-CN" altLang="en-US" sz="3600" b="1"/>
              <a:t>  </a:t>
            </a:r>
            <a:r>
              <a:rPr lang="en-US" altLang="zh-CN" sz="3600" b="1"/>
              <a:t>D</a:t>
            </a:r>
            <a:r>
              <a:rPr lang="zh-CN" altLang="en-US" sz="3600" b="1"/>
              <a:t>．动能、势能都增加  </a:t>
            </a:r>
          </a:p>
        </p:txBody>
      </p:sp>
      <p:sp>
        <p:nvSpPr>
          <p:cNvPr id="26632" name="Text Box 8"/>
          <p:cNvSpPr txBox="1">
            <a:spLocks noChangeArrowheads="1"/>
          </p:cNvSpPr>
          <p:nvPr/>
        </p:nvSpPr>
        <p:spPr bwMode="auto">
          <a:xfrm>
            <a:off x="8007350" y="1276350"/>
            <a:ext cx="576263" cy="823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4800" b="1">
                <a:solidFill>
                  <a:srgbClr val="FF0000"/>
                </a:solidFill>
              </a:rPr>
              <a:t>C</a:t>
            </a:r>
          </a:p>
        </p:txBody>
      </p:sp>
    </p:spTree>
    <p:extLst>
      <p:ext uri="{BB962C8B-B14F-4D97-AF65-F5344CB8AC3E}">
        <p14:creationId xmlns:p14="http://schemas.microsoft.com/office/powerpoint/2010/main" val="55896267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6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3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453188"/>
            <a:ext cx="914400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7106" name="组合 13314"/>
          <p:cNvGrpSpPr>
            <a:grpSpLocks/>
          </p:cNvGrpSpPr>
          <p:nvPr/>
        </p:nvGrpSpPr>
        <p:grpSpPr bwMode="auto">
          <a:xfrm>
            <a:off x="1187450" y="6464300"/>
            <a:ext cx="1368425" cy="393700"/>
            <a:chOff x="0" y="0"/>
            <a:chExt cx="1368152" cy="392818"/>
          </a:xfrm>
        </p:grpSpPr>
        <p:sp>
          <p:nvSpPr>
            <p:cNvPr id="47107" name="圆角矩形 11">
              <a:hlinkClick r:id="rId3" action="ppaction://hlinksldjump"/>
            </p:cNvPr>
            <p:cNvSpPr>
              <a:spLocks noChangeArrowheads="1"/>
            </p:cNvSpPr>
            <p:nvPr/>
          </p:nvSpPr>
          <p:spPr bwMode="auto">
            <a:xfrm>
              <a:off x="0" y="0"/>
              <a:ext cx="1368152" cy="392818"/>
            </a:xfrm>
            <a:custGeom>
              <a:avLst/>
              <a:gdLst>
                <a:gd name="T0" fmla="*/ 0 w 1440225"/>
                <a:gd name="T1" fmla="*/ 33229 h 404803"/>
                <a:gd name="T2" fmla="*/ 38871 w 1440225"/>
                <a:gd name="T3" fmla="*/ 138 h 404803"/>
                <a:gd name="T4" fmla="*/ 1406052 w 1440225"/>
                <a:gd name="T5" fmla="*/ 138 h 404803"/>
                <a:gd name="T6" fmla="*/ 1440160 w 1440225"/>
                <a:gd name="T7" fmla="*/ 39009 h 404803"/>
                <a:gd name="T8" fmla="*/ 1440160 w 1440225"/>
                <a:gd name="T9" fmla="*/ 359442 h 404803"/>
                <a:gd name="T10" fmla="*/ 1411937 w 1440225"/>
                <a:gd name="T11" fmla="*/ 404803 h 404803"/>
                <a:gd name="T12" fmla="*/ 39431 w 1440225"/>
                <a:gd name="T13" fmla="*/ 404803 h 404803"/>
                <a:gd name="T14" fmla="*/ 0 w 1440225"/>
                <a:gd name="T15" fmla="*/ 359442 h 404803"/>
                <a:gd name="T16" fmla="*/ 0 w 1440225"/>
                <a:gd name="T17" fmla="*/ 33229 h 404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0225" h="404803">
                  <a:moveTo>
                    <a:pt x="0" y="33229"/>
                  </a:moveTo>
                  <a:cubicBezTo>
                    <a:pt x="0" y="-4020"/>
                    <a:pt x="1622" y="138"/>
                    <a:pt x="38871" y="138"/>
                  </a:cubicBezTo>
                  <a:lnTo>
                    <a:pt x="1406052" y="138"/>
                  </a:lnTo>
                  <a:cubicBezTo>
                    <a:pt x="1443301" y="138"/>
                    <a:pt x="1440160" y="1760"/>
                    <a:pt x="1440160" y="39009"/>
                  </a:cubicBezTo>
                  <a:lnTo>
                    <a:pt x="1440160" y="359442"/>
                  </a:lnTo>
                  <a:cubicBezTo>
                    <a:pt x="1440160" y="396691"/>
                    <a:pt x="1440781" y="404803"/>
                    <a:pt x="1411937" y="404803"/>
                  </a:cubicBezTo>
                  <a:lnTo>
                    <a:pt x="39431" y="404803"/>
                  </a:lnTo>
                  <a:cubicBezTo>
                    <a:pt x="2182" y="404803"/>
                    <a:pt x="0" y="396691"/>
                    <a:pt x="0" y="359442"/>
                  </a:cubicBezTo>
                  <a:lnTo>
                    <a:pt x="0" y="33229"/>
                  </a:lnTo>
                  <a:close/>
                </a:path>
              </a:pathLst>
            </a:custGeom>
            <a:gradFill rotWithShape="1">
              <a:gsLst>
                <a:gs pos="0">
                  <a:srgbClr val="1A3F6C"/>
                </a:gs>
                <a:gs pos="7999">
                  <a:srgbClr val="1A3F6C"/>
                </a:gs>
                <a:gs pos="62999">
                  <a:srgbClr val="8CB3E3"/>
                </a:gs>
                <a:gs pos="100000">
                  <a:srgbClr val="8CB3E3"/>
                </a:gs>
              </a:gsLst>
              <a:lin ang="15600000" scaled="1"/>
            </a:gradFill>
            <a:ln w="3175">
              <a:solidFill>
                <a:srgbClr val="395E8A"/>
              </a:solidFill>
              <a:bevel/>
              <a:headEnd/>
              <a:tailEnd/>
            </a:ln>
          </p:spPr>
          <p:txBody>
            <a:bodyPr/>
            <a:lstStyle/>
            <a:p>
              <a:endParaRPr lang="zh-CN" altLang="en-US"/>
            </a:p>
          </p:txBody>
        </p:sp>
        <p:sp>
          <p:nvSpPr>
            <p:cNvPr id="47108" name="直角三角形 12">
              <a:hlinkClick r:id="rId3" action="ppaction://hlinksldjump"/>
            </p:cNvPr>
            <p:cNvSpPr>
              <a:spLocks noChangeArrowheads="1"/>
            </p:cNvSpPr>
            <p:nvPr/>
          </p:nvSpPr>
          <p:spPr bwMode="auto">
            <a:xfrm rot="5400000">
              <a:off x="440000" y="-437478"/>
              <a:ext cx="339720" cy="1214676"/>
            </a:xfrm>
            <a:custGeom>
              <a:avLst/>
              <a:gdLst>
                <a:gd name="T0" fmla="*/ 2693 w 284992"/>
                <a:gd name="T1" fmla="*/ 2225 h 1324790"/>
                <a:gd name="T2" fmla="*/ 117208 w 284992"/>
                <a:gd name="T3" fmla="*/ 235182 h 1324790"/>
                <a:gd name="T4" fmla="*/ 148723 w 284992"/>
                <a:gd name="T5" fmla="*/ 562536 h 1324790"/>
                <a:gd name="T6" fmla="*/ 202379 w 284992"/>
                <a:gd name="T7" fmla="*/ 1054930 h 1324790"/>
                <a:gd name="T8" fmla="*/ 246691 w 284992"/>
                <a:gd name="T9" fmla="*/ 1246163 h 1324790"/>
                <a:gd name="T10" fmla="*/ 284992 w 284992"/>
                <a:gd name="T11" fmla="*/ 1324249 h 1324790"/>
                <a:gd name="T12" fmla="*/ 173 w 284992"/>
                <a:gd name="T13" fmla="*/ 1324790 h 1324790"/>
                <a:gd name="T14" fmla="*/ 3367 w 284992"/>
                <a:gd name="T15" fmla="*/ 1312583 h 1324790"/>
                <a:gd name="T16" fmla="*/ 2007 w 284992"/>
                <a:gd name="T17" fmla="*/ 746598 h 1324790"/>
                <a:gd name="T18" fmla="*/ 172 w 284992"/>
                <a:gd name="T19" fmla="*/ 454856 h 1324790"/>
                <a:gd name="T20" fmla="*/ 2693 w 284992"/>
                <a:gd name="T21" fmla="*/ 2225 h 13247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4992" h="1324790">
                  <a:moveTo>
                    <a:pt x="2693" y="2225"/>
                  </a:moveTo>
                  <a:cubicBezTo>
                    <a:pt x="4116" y="-21863"/>
                    <a:pt x="97949" y="155807"/>
                    <a:pt x="117208" y="235182"/>
                  </a:cubicBezTo>
                  <a:cubicBezTo>
                    <a:pt x="136467" y="314557"/>
                    <a:pt x="137610" y="433673"/>
                    <a:pt x="148723" y="562536"/>
                  </a:cubicBezTo>
                  <a:cubicBezTo>
                    <a:pt x="183748" y="562536"/>
                    <a:pt x="202379" y="1019905"/>
                    <a:pt x="202379" y="1054930"/>
                  </a:cubicBezTo>
                  <a:cubicBezTo>
                    <a:pt x="242065" y="1309312"/>
                    <a:pt x="283208" y="1206094"/>
                    <a:pt x="246691" y="1246163"/>
                  </a:cubicBezTo>
                  <a:lnTo>
                    <a:pt x="284992" y="1324249"/>
                  </a:lnTo>
                  <a:lnTo>
                    <a:pt x="173" y="1324790"/>
                  </a:lnTo>
                  <a:lnTo>
                    <a:pt x="3367" y="1312583"/>
                  </a:lnTo>
                  <a:cubicBezTo>
                    <a:pt x="2008" y="1216218"/>
                    <a:pt x="2540" y="889552"/>
                    <a:pt x="2007" y="746598"/>
                  </a:cubicBezTo>
                  <a:cubicBezTo>
                    <a:pt x="1474" y="603644"/>
                    <a:pt x="-608" y="578918"/>
                    <a:pt x="172" y="454856"/>
                  </a:cubicBezTo>
                  <a:cubicBezTo>
                    <a:pt x="172" y="419831"/>
                    <a:pt x="-370" y="-1515"/>
                    <a:pt x="2693" y="2225"/>
                  </a:cubicBezTo>
                  <a:close/>
                </a:path>
              </a:pathLst>
            </a:custGeom>
            <a:gradFill rotWithShape="1">
              <a:gsLst>
                <a:gs pos="0">
                  <a:srgbClr val="3A7CCF"/>
                </a:gs>
                <a:gs pos="53000">
                  <a:srgbClr val="3A7CCF"/>
                </a:gs>
                <a:gs pos="95000">
                  <a:srgbClr val="FFFEFA"/>
                </a:gs>
                <a:gs pos="100000">
                  <a:srgbClr val="FFFEFA"/>
                </a:gs>
              </a:gsLst>
              <a:lin ang="9900000" scaled="1"/>
            </a:gradFill>
            <a:ln>
              <a:noFill/>
            </a:ln>
            <a:extLst>
              <a:ext uri="{91240B29-F687-4F45-9708-019B960494DF}">
                <a14:hiddenLine xmlns:a14="http://schemas.microsoft.com/office/drawing/2010/main" w="3175">
                  <a:solidFill>
                    <a:srgbClr val="000000"/>
                  </a:solidFill>
                  <a:round/>
                  <a:headEnd/>
                  <a:tailEnd/>
                </a14:hiddenLine>
              </a:ext>
            </a:extLst>
          </p:spPr>
          <p:txBody>
            <a:bodyPr/>
            <a:lstStyle/>
            <a:p>
              <a:endParaRPr lang="zh-CN" altLang="en-US"/>
            </a:p>
          </p:txBody>
        </p:sp>
        <p:sp>
          <p:nvSpPr>
            <p:cNvPr id="47109" name="TextBox 21">
              <a:hlinkClick r:id="rId3" action="ppaction://hlinksldjump"/>
            </p:cNvPr>
            <p:cNvSpPr>
              <a:spLocks noChangeArrowheads="1"/>
            </p:cNvSpPr>
            <p:nvPr/>
          </p:nvSpPr>
          <p:spPr bwMode="auto">
            <a:xfrm>
              <a:off x="381081" y="53758"/>
              <a:ext cx="838819"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dist"/>
              <a:r>
                <a:rPr lang="zh-CN" altLang="en-US" sz="1000">
                  <a:solidFill>
                    <a:srgbClr val="FFFFFF"/>
                  </a:solidFill>
                  <a:latin typeface="幼圆" pitchFamily="49" charset="-122"/>
                  <a:ea typeface="幼圆" pitchFamily="49" charset="-122"/>
                  <a:sym typeface="幼圆" pitchFamily="49" charset="-122"/>
                </a:rPr>
                <a:t>知识技能</a:t>
              </a:r>
              <a:endParaRPr lang="zh-CN" altLang="en-US"/>
            </a:p>
          </p:txBody>
        </p:sp>
        <p:pic>
          <p:nvPicPr>
            <p:cNvPr id="47110" name="Picture 5" descr="E:\素材\1\一套非常PP的按钮图标素材\LightOff.png">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008" y="60162"/>
              <a:ext cx="295543" cy="288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7111" name="组合 13319"/>
          <p:cNvGrpSpPr>
            <a:grpSpLocks/>
          </p:cNvGrpSpPr>
          <p:nvPr/>
        </p:nvGrpSpPr>
        <p:grpSpPr bwMode="auto">
          <a:xfrm>
            <a:off x="2562225" y="6467475"/>
            <a:ext cx="1368425" cy="393700"/>
            <a:chOff x="0" y="0"/>
            <a:chExt cx="1368152" cy="392818"/>
          </a:xfrm>
        </p:grpSpPr>
        <p:sp>
          <p:nvSpPr>
            <p:cNvPr id="47112" name="圆角矩形 11">
              <a:hlinkClick r:id="rId5" action="ppaction://hlinksldjump"/>
            </p:cNvPr>
            <p:cNvSpPr>
              <a:spLocks noChangeArrowheads="1"/>
            </p:cNvSpPr>
            <p:nvPr/>
          </p:nvSpPr>
          <p:spPr bwMode="auto">
            <a:xfrm>
              <a:off x="0" y="0"/>
              <a:ext cx="1368152" cy="392818"/>
            </a:xfrm>
            <a:custGeom>
              <a:avLst/>
              <a:gdLst>
                <a:gd name="T0" fmla="*/ 0 w 1440225"/>
                <a:gd name="T1" fmla="*/ 33229 h 404803"/>
                <a:gd name="T2" fmla="*/ 38871 w 1440225"/>
                <a:gd name="T3" fmla="*/ 138 h 404803"/>
                <a:gd name="T4" fmla="*/ 1406052 w 1440225"/>
                <a:gd name="T5" fmla="*/ 138 h 404803"/>
                <a:gd name="T6" fmla="*/ 1440160 w 1440225"/>
                <a:gd name="T7" fmla="*/ 39009 h 404803"/>
                <a:gd name="T8" fmla="*/ 1440160 w 1440225"/>
                <a:gd name="T9" fmla="*/ 359442 h 404803"/>
                <a:gd name="T10" fmla="*/ 1411937 w 1440225"/>
                <a:gd name="T11" fmla="*/ 404803 h 404803"/>
                <a:gd name="T12" fmla="*/ 39431 w 1440225"/>
                <a:gd name="T13" fmla="*/ 404803 h 404803"/>
                <a:gd name="T14" fmla="*/ 0 w 1440225"/>
                <a:gd name="T15" fmla="*/ 359442 h 404803"/>
                <a:gd name="T16" fmla="*/ 0 w 1440225"/>
                <a:gd name="T17" fmla="*/ 33229 h 404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0225" h="404803">
                  <a:moveTo>
                    <a:pt x="0" y="33229"/>
                  </a:moveTo>
                  <a:cubicBezTo>
                    <a:pt x="0" y="-4020"/>
                    <a:pt x="1622" y="138"/>
                    <a:pt x="38871" y="138"/>
                  </a:cubicBezTo>
                  <a:lnTo>
                    <a:pt x="1406052" y="138"/>
                  </a:lnTo>
                  <a:cubicBezTo>
                    <a:pt x="1443301" y="138"/>
                    <a:pt x="1440160" y="1760"/>
                    <a:pt x="1440160" y="39009"/>
                  </a:cubicBezTo>
                  <a:lnTo>
                    <a:pt x="1440160" y="359442"/>
                  </a:lnTo>
                  <a:cubicBezTo>
                    <a:pt x="1440160" y="396691"/>
                    <a:pt x="1440781" y="404803"/>
                    <a:pt x="1411937" y="404803"/>
                  </a:cubicBezTo>
                  <a:lnTo>
                    <a:pt x="39431" y="404803"/>
                  </a:lnTo>
                  <a:cubicBezTo>
                    <a:pt x="2182" y="404803"/>
                    <a:pt x="0" y="396691"/>
                    <a:pt x="0" y="359442"/>
                  </a:cubicBezTo>
                  <a:lnTo>
                    <a:pt x="0" y="33229"/>
                  </a:lnTo>
                  <a:close/>
                </a:path>
              </a:pathLst>
            </a:custGeom>
            <a:gradFill rotWithShape="1">
              <a:gsLst>
                <a:gs pos="0">
                  <a:srgbClr val="1A3F6C"/>
                </a:gs>
                <a:gs pos="7999">
                  <a:srgbClr val="1A3F6C"/>
                </a:gs>
                <a:gs pos="62999">
                  <a:srgbClr val="8CB3E3"/>
                </a:gs>
                <a:gs pos="100000">
                  <a:srgbClr val="8CB3E3"/>
                </a:gs>
              </a:gsLst>
              <a:lin ang="15600000" scaled="1"/>
            </a:gradFill>
            <a:ln w="3175">
              <a:solidFill>
                <a:srgbClr val="395E8A"/>
              </a:solidFill>
              <a:bevel/>
              <a:headEnd/>
              <a:tailEnd/>
            </a:ln>
          </p:spPr>
          <p:txBody>
            <a:bodyPr/>
            <a:lstStyle/>
            <a:p>
              <a:endParaRPr lang="zh-CN" altLang="en-US"/>
            </a:p>
          </p:txBody>
        </p:sp>
        <p:sp>
          <p:nvSpPr>
            <p:cNvPr id="47113" name="直角三角形 12">
              <a:hlinkClick r:id="rId5" action="ppaction://hlinksldjump"/>
            </p:cNvPr>
            <p:cNvSpPr>
              <a:spLocks noChangeArrowheads="1"/>
            </p:cNvSpPr>
            <p:nvPr/>
          </p:nvSpPr>
          <p:spPr bwMode="auto">
            <a:xfrm rot="5400000">
              <a:off x="440000" y="-437478"/>
              <a:ext cx="339720" cy="1214676"/>
            </a:xfrm>
            <a:custGeom>
              <a:avLst/>
              <a:gdLst>
                <a:gd name="T0" fmla="*/ 2693 w 284992"/>
                <a:gd name="T1" fmla="*/ 2225 h 1324790"/>
                <a:gd name="T2" fmla="*/ 117208 w 284992"/>
                <a:gd name="T3" fmla="*/ 235182 h 1324790"/>
                <a:gd name="T4" fmla="*/ 148723 w 284992"/>
                <a:gd name="T5" fmla="*/ 562536 h 1324790"/>
                <a:gd name="T6" fmla="*/ 202379 w 284992"/>
                <a:gd name="T7" fmla="*/ 1054930 h 1324790"/>
                <a:gd name="T8" fmla="*/ 246691 w 284992"/>
                <a:gd name="T9" fmla="*/ 1246163 h 1324790"/>
                <a:gd name="T10" fmla="*/ 284992 w 284992"/>
                <a:gd name="T11" fmla="*/ 1324249 h 1324790"/>
                <a:gd name="T12" fmla="*/ 173 w 284992"/>
                <a:gd name="T13" fmla="*/ 1324790 h 1324790"/>
                <a:gd name="T14" fmla="*/ 3367 w 284992"/>
                <a:gd name="T15" fmla="*/ 1312583 h 1324790"/>
                <a:gd name="T16" fmla="*/ 2007 w 284992"/>
                <a:gd name="T17" fmla="*/ 746598 h 1324790"/>
                <a:gd name="T18" fmla="*/ 172 w 284992"/>
                <a:gd name="T19" fmla="*/ 454856 h 1324790"/>
                <a:gd name="T20" fmla="*/ 2693 w 284992"/>
                <a:gd name="T21" fmla="*/ 2225 h 13247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4992" h="1324790">
                  <a:moveTo>
                    <a:pt x="2693" y="2225"/>
                  </a:moveTo>
                  <a:cubicBezTo>
                    <a:pt x="4116" y="-21863"/>
                    <a:pt x="97949" y="155807"/>
                    <a:pt x="117208" y="235182"/>
                  </a:cubicBezTo>
                  <a:cubicBezTo>
                    <a:pt x="136467" y="314557"/>
                    <a:pt x="137610" y="433673"/>
                    <a:pt x="148723" y="562536"/>
                  </a:cubicBezTo>
                  <a:cubicBezTo>
                    <a:pt x="183748" y="562536"/>
                    <a:pt x="202379" y="1019905"/>
                    <a:pt x="202379" y="1054930"/>
                  </a:cubicBezTo>
                  <a:cubicBezTo>
                    <a:pt x="242065" y="1309312"/>
                    <a:pt x="283208" y="1206094"/>
                    <a:pt x="246691" y="1246163"/>
                  </a:cubicBezTo>
                  <a:lnTo>
                    <a:pt x="284992" y="1324249"/>
                  </a:lnTo>
                  <a:lnTo>
                    <a:pt x="173" y="1324790"/>
                  </a:lnTo>
                  <a:lnTo>
                    <a:pt x="3367" y="1312583"/>
                  </a:lnTo>
                  <a:cubicBezTo>
                    <a:pt x="2008" y="1216218"/>
                    <a:pt x="2540" y="889552"/>
                    <a:pt x="2007" y="746598"/>
                  </a:cubicBezTo>
                  <a:cubicBezTo>
                    <a:pt x="1474" y="603644"/>
                    <a:pt x="-608" y="578918"/>
                    <a:pt x="172" y="454856"/>
                  </a:cubicBezTo>
                  <a:cubicBezTo>
                    <a:pt x="172" y="419831"/>
                    <a:pt x="-370" y="-1515"/>
                    <a:pt x="2693" y="2225"/>
                  </a:cubicBezTo>
                  <a:close/>
                </a:path>
              </a:pathLst>
            </a:custGeom>
            <a:gradFill rotWithShape="1">
              <a:gsLst>
                <a:gs pos="0">
                  <a:srgbClr val="3A7CCF"/>
                </a:gs>
                <a:gs pos="53000">
                  <a:srgbClr val="3A7CCF"/>
                </a:gs>
                <a:gs pos="95000">
                  <a:srgbClr val="FFFEFA"/>
                </a:gs>
                <a:gs pos="100000">
                  <a:srgbClr val="FFFEFA"/>
                </a:gs>
              </a:gsLst>
              <a:lin ang="9900000" scaled="1"/>
            </a:gradFill>
            <a:ln>
              <a:noFill/>
            </a:ln>
            <a:extLst>
              <a:ext uri="{91240B29-F687-4F45-9708-019B960494DF}">
                <a14:hiddenLine xmlns:a14="http://schemas.microsoft.com/office/drawing/2010/main" w="3175">
                  <a:solidFill>
                    <a:srgbClr val="000000"/>
                  </a:solidFill>
                  <a:round/>
                  <a:headEnd/>
                  <a:tailEnd/>
                </a14:hiddenLine>
              </a:ext>
            </a:extLst>
          </p:spPr>
          <p:txBody>
            <a:bodyPr/>
            <a:lstStyle/>
            <a:p>
              <a:endParaRPr lang="zh-CN" altLang="en-US"/>
            </a:p>
          </p:txBody>
        </p:sp>
        <p:sp>
          <p:nvSpPr>
            <p:cNvPr id="47114" name="TextBox 75">
              <a:hlinkClick r:id="rId5" action="ppaction://hlinksldjump"/>
            </p:cNvPr>
            <p:cNvSpPr>
              <a:spLocks noChangeArrowheads="1"/>
            </p:cNvSpPr>
            <p:nvPr/>
          </p:nvSpPr>
          <p:spPr bwMode="auto">
            <a:xfrm>
              <a:off x="381081" y="53758"/>
              <a:ext cx="838819"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dist"/>
              <a:r>
                <a:rPr lang="zh-CN" altLang="en-US" sz="1000">
                  <a:solidFill>
                    <a:srgbClr val="FFFFFF"/>
                  </a:solidFill>
                  <a:latin typeface="幼圆" pitchFamily="49" charset="-122"/>
                  <a:ea typeface="幼圆" pitchFamily="49" charset="-122"/>
                  <a:sym typeface="幼圆" pitchFamily="49" charset="-122"/>
                </a:rPr>
                <a:t>自学检测</a:t>
              </a:r>
            </a:p>
          </p:txBody>
        </p:sp>
        <p:pic>
          <p:nvPicPr>
            <p:cNvPr id="47115" name="Picture 5" descr="E:\素材\1\一套非常PP的按钮图标素材\LightOff.png">
              <a:hlinkClick r:id="rId5"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008" y="60162"/>
              <a:ext cx="295543" cy="288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7116" name="组合 13324"/>
          <p:cNvGrpSpPr>
            <a:grpSpLocks/>
          </p:cNvGrpSpPr>
          <p:nvPr/>
        </p:nvGrpSpPr>
        <p:grpSpPr bwMode="auto">
          <a:xfrm>
            <a:off x="3927475" y="6467475"/>
            <a:ext cx="1368425" cy="393700"/>
            <a:chOff x="0" y="0"/>
            <a:chExt cx="1368152" cy="392818"/>
          </a:xfrm>
        </p:grpSpPr>
        <p:sp>
          <p:nvSpPr>
            <p:cNvPr id="47117" name="圆角矩形 11">
              <a:hlinkClick r:id="rId6" action="ppaction://hlinksldjump"/>
            </p:cNvPr>
            <p:cNvSpPr>
              <a:spLocks noChangeArrowheads="1"/>
            </p:cNvSpPr>
            <p:nvPr/>
          </p:nvSpPr>
          <p:spPr bwMode="auto">
            <a:xfrm>
              <a:off x="0" y="0"/>
              <a:ext cx="1368152" cy="392818"/>
            </a:xfrm>
            <a:custGeom>
              <a:avLst/>
              <a:gdLst>
                <a:gd name="T0" fmla="*/ 0 w 1440225"/>
                <a:gd name="T1" fmla="*/ 33229 h 404803"/>
                <a:gd name="T2" fmla="*/ 38871 w 1440225"/>
                <a:gd name="T3" fmla="*/ 138 h 404803"/>
                <a:gd name="T4" fmla="*/ 1406052 w 1440225"/>
                <a:gd name="T5" fmla="*/ 138 h 404803"/>
                <a:gd name="T6" fmla="*/ 1440160 w 1440225"/>
                <a:gd name="T7" fmla="*/ 39009 h 404803"/>
                <a:gd name="T8" fmla="*/ 1440160 w 1440225"/>
                <a:gd name="T9" fmla="*/ 359442 h 404803"/>
                <a:gd name="T10" fmla="*/ 1411937 w 1440225"/>
                <a:gd name="T11" fmla="*/ 404803 h 404803"/>
                <a:gd name="T12" fmla="*/ 39431 w 1440225"/>
                <a:gd name="T13" fmla="*/ 404803 h 404803"/>
                <a:gd name="T14" fmla="*/ 0 w 1440225"/>
                <a:gd name="T15" fmla="*/ 359442 h 404803"/>
                <a:gd name="T16" fmla="*/ 0 w 1440225"/>
                <a:gd name="T17" fmla="*/ 33229 h 404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0225" h="404803">
                  <a:moveTo>
                    <a:pt x="0" y="33229"/>
                  </a:moveTo>
                  <a:cubicBezTo>
                    <a:pt x="0" y="-4020"/>
                    <a:pt x="1622" y="138"/>
                    <a:pt x="38871" y="138"/>
                  </a:cubicBezTo>
                  <a:lnTo>
                    <a:pt x="1406052" y="138"/>
                  </a:lnTo>
                  <a:cubicBezTo>
                    <a:pt x="1443301" y="138"/>
                    <a:pt x="1440160" y="1760"/>
                    <a:pt x="1440160" y="39009"/>
                  </a:cubicBezTo>
                  <a:lnTo>
                    <a:pt x="1440160" y="359442"/>
                  </a:lnTo>
                  <a:cubicBezTo>
                    <a:pt x="1440160" y="396691"/>
                    <a:pt x="1440781" y="404803"/>
                    <a:pt x="1411937" y="404803"/>
                  </a:cubicBezTo>
                  <a:lnTo>
                    <a:pt x="39431" y="404803"/>
                  </a:lnTo>
                  <a:cubicBezTo>
                    <a:pt x="2182" y="404803"/>
                    <a:pt x="0" y="396691"/>
                    <a:pt x="0" y="359442"/>
                  </a:cubicBezTo>
                  <a:lnTo>
                    <a:pt x="0" y="33229"/>
                  </a:lnTo>
                  <a:close/>
                </a:path>
              </a:pathLst>
            </a:custGeom>
            <a:gradFill rotWithShape="1">
              <a:gsLst>
                <a:gs pos="0">
                  <a:srgbClr val="1A3F6C"/>
                </a:gs>
                <a:gs pos="7999">
                  <a:srgbClr val="1A3F6C"/>
                </a:gs>
                <a:gs pos="62999">
                  <a:srgbClr val="8CB3E3"/>
                </a:gs>
                <a:gs pos="100000">
                  <a:srgbClr val="8CB3E3"/>
                </a:gs>
              </a:gsLst>
              <a:lin ang="15600000" scaled="1"/>
            </a:gradFill>
            <a:ln w="3175">
              <a:solidFill>
                <a:srgbClr val="395E8A"/>
              </a:solidFill>
              <a:bevel/>
              <a:headEnd/>
              <a:tailEnd/>
            </a:ln>
          </p:spPr>
          <p:txBody>
            <a:bodyPr/>
            <a:lstStyle/>
            <a:p>
              <a:endParaRPr lang="zh-CN" altLang="en-US"/>
            </a:p>
          </p:txBody>
        </p:sp>
        <p:sp>
          <p:nvSpPr>
            <p:cNvPr id="47118" name="直角三角形 12">
              <a:hlinkClick r:id="rId6" action="ppaction://hlinksldjump"/>
            </p:cNvPr>
            <p:cNvSpPr>
              <a:spLocks noChangeArrowheads="1"/>
            </p:cNvSpPr>
            <p:nvPr/>
          </p:nvSpPr>
          <p:spPr bwMode="auto">
            <a:xfrm rot="5400000">
              <a:off x="440000" y="-437478"/>
              <a:ext cx="339720" cy="1214676"/>
            </a:xfrm>
            <a:custGeom>
              <a:avLst/>
              <a:gdLst>
                <a:gd name="T0" fmla="*/ 2693 w 284992"/>
                <a:gd name="T1" fmla="*/ 2225 h 1324790"/>
                <a:gd name="T2" fmla="*/ 117208 w 284992"/>
                <a:gd name="T3" fmla="*/ 235182 h 1324790"/>
                <a:gd name="T4" fmla="*/ 148723 w 284992"/>
                <a:gd name="T5" fmla="*/ 562536 h 1324790"/>
                <a:gd name="T6" fmla="*/ 202379 w 284992"/>
                <a:gd name="T7" fmla="*/ 1054930 h 1324790"/>
                <a:gd name="T8" fmla="*/ 246691 w 284992"/>
                <a:gd name="T9" fmla="*/ 1246163 h 1324790"/>
                <a:gd name="T10" fmla="*/ 284992 w 284992"/>
                <a:gd name="T11" fmla="*/ 1324249 h 1324790"/>
                <a:gd name="T12" fmla="*/ 173 w 284992"/>
                <a:gd name="T13" fmla="*/ 1324790 h 1324790"/>
                <a:gd name="T14" fmla="*/ 3367 w 284992"/>
                <a:gd name="T15" fmla="*/ 1312583 h 1324790"/>
                <a:gd name="T16" fmla="*/ 2007 w 284992"/>
                <a:gd name="T17" fmla="*/ 746598 h 1324790"/>
                <a:gd name="T18" fmla="*/ 172 w 284992"/>
                <a:gd name="T19" fmla="*/ 454856 h 1324790"/>
                <a:gd name="T20" fmla="*/ 2693 w 284992"/>
                <a:gd name="T21" fmla="*/ 2225 h 13247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4992" h="1324790">
                  <a:moveTo>
                    <a:pt x="2693" y="2225"/>
                  </a:moveTo>
                  <a:cubicBezTo>
                    <a:pt x="4116" y="-21863"/>
                    <a:pt x="97949" y="155807"/>
                    <a:pt x="117208" y="235182"/>
                  </a:cubicBezTo>
                  <a:cubicBezTo>
                    <a:pt x="136467" y="314557"/>
                    <a:pt x="137610" y="433673"/>
                    <a:pt x="148723" y="562536"/>
                  </a:cubicBezTo>
                  <a:cubicBezTo>
                    <a:pt x="183748" y="562536"/>
                    <a:pt x="202379" y="1019905"/>
                    <a:pt x="202379" y="1054930"/>
                  </a:cubicBezTo>
                  <a:cubicBezTo>
                    <a:pt x="242065" y="1309312"/>
                    <a:pt x="283208" y="1206094"/>
                    <a:pt x="246691" y="1246163"/>
                  </a:cubicBezTo>
                  <a:lnTo>
                    <a:pt x="284992" y="1324249"/>
                  </a:lnTo>
                  <a:lnTo>
                    <a:pt x="173" y="1324790"/>
                  </a:lnTo>
                  <a:lnTo>
                    <a:pt x="3367" y="1312583"/>
                  </a:lnTo>
                  <a:cubicBezTo>
                    <a:pt x="2008" y="1216218"/>
                    <a:pt x="2540" y="889552"/>
                    <a:pt x="2007" y="746598"/>
                  </a:cubicBezTo>
                  <a:cubicBezTo>
                    <a:pt x="1474" y="603644"/>
                    <a:pt x="-608" y="578918"/>
                    <a:pt x="172" y="454856"/>
                  </a:cubicBezTo>
                  <a:cubicBezTo>
                    <a:pt x="172" y="419831"/>
                    <a:pt x="-370" y="-1515"/>
                    <a:pt x="2693" y="2225"/>
                  </a:cubicBezTo>
                  <a:close/>
                </a:path>
              </a:pathLst>
            </a:custGeom>
            <a:gradFill rotWithShape="1">
              <a:gsLst>
                <a:gs pos="0">
                  <a:srgbClr val="3A7CCF"/>
                </a:gs>
                <a:gs pos="53000">
                  <a:srgbClr val="3A7CCF"/>
                </a:gs>
                <a:gs pos="95000">
                  <a:srgbClr val="FFFEFA"/>
                </a:gs>
                <a:gs pos="100000">
                  <a:srgbClr val="FFFEFA"/>
                </a:gs>
              </a:gsLst>
              <a:lin ang="9900000" scaled="1"/>
            </a:gradFill>
            <a:ln>
              <a:noFill/>
            </a:ln>
            <a:extLst>
              <a:ext uri="{91240B29-F687-4F45-9708-019B960494DF}">
                <a14:hiddenLine xmlns:a14="http://schemas.microsoft.com/office/drawing/2010/main" w="3175">
                  <a:solidFill>
                    <a:srgbClr val="000000"/>
                  </a:solidFill>
                  <a:round/>
                  <a:headEnd/>
                  <a:tailEnd/>
                </a14:hiddenLine>
              </a:ext>
            </a:extLst>
          </p:spPr>
          <p:txBody>
            <a:bodyPr/>
            <a:lstStyle/>
            <a:p>
              <a:endParaRPr lang="zh-CN" altLang="en-US"/>
            </a:p>
          </p:txBody>
        </p:sp>
        <p:sp>
          <p:nvSpPr>
            <p:cNvPr id="47119" name="TextBox 80">
              <a:hlinkClick r:id="rId6" action="ppaction://hlinksldjump"/>
            </p:cNvPr>
            <p:cNvSpPr>
              <a:spLocks noChangeArrowheads="1"/>
            </p:cNvSpPr>
            <p:nvPr/>
          </p:nvSpPr>
          <p:spPr bwMode="auto">
            <a:xfrm>
              <a:off x="381081" y="53758"/>
              <a:ext cx="838819"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dist"/>
              <a:r>
                <a:rPr lang="zh-CN" altLang="en-US" sz="1000">
                  <a:solidFill>
                    <a:srgbClr val="FFFFFF"/>
                  </a:solidFill>
                  <a:latin typeface="幼圆" pitchFamily="49" charset="-122"/>
                  <a:ea typeface="幼圆" pitchFamily="49" charset="-122"/>
                  <a:sym typeface="幼圆" pitchFamily="49" charset="-122"/>
                </a:rPr>
                <a:t>合作探究</a:t>
              </a:r>
            </a:p>
          </p:txBody>
        </p:sp>
        <p:pic>
          <p:nvPicPr>
            <p:cNvPr id="47120" name="Picture 5" descr="E:\素材\1\一套非常PP的按钮图标素材\LightOff.png">
              <a:hlinkClick r:id="rId6"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008" y="60162"/>
              <a:ext cx="295543" cy="288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7121" name="组合 13329"/>
          <p:cNvGrpSpPr>
            <a:grpSpLocks/>
          </p:cNvGrpSpPr>
          <p:nvPr/>
        </p:nvGrpSpPr>
        <p:grpSpPr bwMode="auto">
          <a:xfrm>
            <a:off x="5295900" y="6467475"/>
            <a:ext cx="1368425" cy="393700"/>
            <a:chOff x="0" y="0"/>
            <a:chExt cx="1368152" cy="392818"/>
          </a:xfrm>
        </p:grpSpPr>
        <p:sp>
          <p:nvSpPr>
            <p:cNvPr id="47122" name="圆角矩形 11"/>
            <p:cNvSpPr>
              <a:spLocks noChangeArrowheads="1"/>
            </p:cNvSpPr>
            <p:nvPr/>
          </p:nvSpPr>
          <p:spPr bwMode="auto">
            <a:xfrm>
              <a:off x="0" y="0"/>
              <a:ext cx="1368152" cy="392818"/>
            </a:xfrm>
            <a:custGeom>
              <a:avLst/>
              <a:gdLst>
                <a:gd name="T0" fmla="*/ 0 w 1440225"/>
                <a:gd name="T1" fmla="*/ 33229 h 404803"/>
                <a:gd name="T2" fmla="*/ 38871 w 1440225"/>
                <a:gd name="T3" fmla="*/ 138 h 404803"/>
                <a:gd name="T4" fmla="*/ 1406052 w 1440225"/>
                <a:gd name="T5" fmla="*/ 138 h 404803"/>
                <a:gd name="T6" fmla="*/ 1440160 w 1440225"/>
                <a:gd name="T7" fmla="*/ 39009 h 404803"/>
                <a:gd name="T8" fmla="*/ 1440160 w 1440225"/>
                <a:gd name="T9" fmla="*/ 359442 h 404803"/>
                <a:gd name="T10" fmla="*/ 1411937 w 1440225"/>
                <a:gd name="T11" fmla="*/ 404803 h 404803"/>
                <a:gd name="T12" fmla="*/ 39431 w 1440225"/>
                <a:gd name="T13" fmla="*/ 404803 h 404803"/>
                <a:gd name="T14" fmla="*/ 0 w 1440225"/>
                <a:gd name="T15" fmla="*/ 359442 h 404803"/>
                <a:gd name="T16" fmla="*/ 0 w 1440225"/>
                <a:gd name="T17" fmla="*/ 33229 h 404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0225" h="404803">
                  <a:moveTo>
                    <a:pt x="0" y="33229"/>
                  </a:moveTo>
                  <a:cubicBezTo>
                    <a:pt x="0" y="-4020"/>
                    <a:pt x="1622" y="138"/>
                    <a:pt x="38871" y="138"/>
                  </a:cubicBezTo>
                  <a:lnTo>
                    <a:pt x="1406052" y="138"/>
                  </a:lnTo>
                  <a:cubicBezTo>
                    <a:pt x="1443301" y="138"/>
                    <a:pt x="1440160" y="1760"/>
                    <a:pt x="1440160" y="39009"/>
                  </a:cubicBezTo>
                  <a:lnTo>
                    <a:pt x="1440160" y="359442"/>
                  </a:lnTo>
                  <a:cubicBezTo>
                    <a:pt x="1440160" y="396691"/>
                    <a:pt x="1440781" y="404803"/>
                    <a:pt x="1411937" y="404803"/>
                  </a:cubicBezTo>
                  <a:lnTo>
                    <a:pt x="39431" y="404803"/>
                  </a:lnTo>
                  <a:cubicBezTo>
                    <a:pt x="2182" y="404803"/>
                    <a:pt x="0" y="396691"/>
                    <a:pt x="0" y="359442"/>
                  </a:cubicBezTo>
                  <a:lnTo>
                    <a:pt x="0" y="33229"/>
                  </a:lnTo>
                  <a:close/>
                </a:path>
              </a:pathLst>
            </a:custGeom>
            <a:gradFill rotWithShape="1">
              <a:gsLst>
                <a:gs pos="0">
                  <a:srgbClr val="B2A0C7"/>
                </a:gs>
                <a:gs pos="7999">
                  <a:srgbClr val="B2A0C7"/>
                </a:gs>
                <a:gs pos="62999">
                  <a:srgbClr val="FABF8E"/>
                </a:gs>
                <a:gs pos="100000">
                  <a:srgbClr val="FABF8E"/>
                </a:gs>
              </a:gsLst>
              <a:lin ang="15600000" scaled="1"/>
            </a:gradFill>
            <a:ln w="3175">
              <a:solidFill>
                <a:srgbClr val="395E8A"/>
              </a:solidFill>
              <a:bevel/>
              <a:headEnd/>
              <a:tailEnd/>
            </a:ln>
          </p:spPr>
          <p:txBody>
            <a:bodyPr/>
            <a:lstStyle/>
            <a:p>
              <a:endParaRPr lang="zh-CN" altLang="en-US"/>
            </a:p>
          </p:txBody>
        </p:sp>
        <p:sp>
          <p:nvSpPr>
            <p:cNvPr id="47123" name="直角三角形 12"/>
            <p:cNvSpPr>
              <a:spLocks noChangeArrowheads="1"/>
            </p:cNvSpPr>
            <p:nvPr/>
          </p:nvSpPr>
          <p:spPr bwMode="auto">
            <a:xfrm rot="5400000">
              <a:off x="440000" y="-437478"/>
              <a:ext cx="339720" cy="1214676"/>
            </a:xfrm>
            <a:custGeom>
              <a:avLst/>
              <a:gdLst>
                <a:gd name="T0" fmla="*/ 2693 w 284992"/>
                <a:gd name="T1" fmla="*/ 2225 h 1324790"/>
                <a:gd name="T2" fmla="*/ 117208 w 284992"/>
                <a:gd name="T3" fmla="*/ 235182 h 1324790"/>
                <a:gd name="T4" fmla="*/ 148723 w 284992"/>
                <a:gd name="T5" fmla="*/ 562536 h 1324790"/>
                <a:gd name="T6" fmla="*/ 202379 w 284992"/>
                <a:gd name="T7" fmla="*/ 1054930 h 1324790"/>
                <a:gd name="T8" fmla="*/ 246691 w 284992"/>
                <a:gd name="T9" fmla="*/ 1246163 h 1324790"/>
                <a:gd name="T10" fmla="*/ 284992 w 284992"/>
                <a:gd name="T11" fmla="*/ 1324249 h 1324790"/>
                <a:gd name="T12" fmla="*/ 173 w 284992"/>
                <a:gd name="T13" fmla="*/ 1324790 h 1324790"/>
                <a:gd name="T14" fmla="*/ 3367 w 284992"/>
                <a:gd name="T15" fmla="*/ 1312583 h 1324790"/>
                <a:gd name="T16" fmla="*/ 2007 w 284992"/>
                <a:gd name="T17" fmla="*/ 746598 h 1324790"/>
                <a:gd name="T18" fmla="*/ 172 w 284992"/>
                <a:gd name="T19" fmla="*/ 454856 h 1324790"/>
                <a:gd name="T20" fmla="*/ 2693 w 284992"/>
                <a:gd name="T21" fmla="*/ 2225 h 13247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4992" h="1324790">
                  <a:moveTo>
                    <a:pt x="2693" y="2225"/>
                  </a:moveTo>
                  <a:cubicBezTo>
                    <a:pt x="4116" y="-21863"/>
                    <a:pt x="97949" y="155807"/>
                    <a:pt x="117208" y="235182"/>
                  </a:cubicBezTo>
                  <a:cubicBezTo>
                    <a:pt x="136467" y="314557"/>
                    <a:pt x="137610" y="433673"/>
                    <a:pt x="148723" y="562536"/>
                  </a:cubicBezTo>
                  <a:cubicBezTo>
                    <a:pt x="183748" y="562536"/>
                    <a:pt x="202379" y="1019905"/>
                    <a:pt x="202379" y="1054930"/>
                  </a:cubicBezTo>
                  <a:cubicBezTo>
                    <a:pt x="242065" y="1309312"/>
                    <a:pt x="283208" y="1206094"/>
                    <a:pt x="246691" y="1246163"/>
                  </a:cubicBezTo>
                  <a:lnTo>
                    <a:pt x="284992" y="1324249"/>
                  </a:lnTo>
                  <a:lnTo>
                    <a:pt x="173" y="1324790"/>
                  </a:lnTo>
                  <a:lnTo>
                    <a:pt x="3367" y="1312583"/>
                  </a:lnTo>
                  <a:cubicBezTo>
                    <a:pt x="2008" y="1216218"/>
                    <a:pt x="2540" y="889552"/>
                    <a:pt x="2007" y="746598"/>
                  </a:cubicBezTo>
                  <a:cubicBezTo>
                    <a:pt x="1474" y="603644"/>
                    <a:pt x="-608" y="578918"/>
                    <a:pt x="172" y="454856"/>
                  </a:cubicBezTo>
                  <a:cubicBezTo>
                    <a:pt x="172" y="419831"/>
                    <a:pt x="-370" y="-1515"/>
                    <a:pt x="2693" y="2225"/>
                  </a:cubicBezTo>
                  <a:close/>
                </a:path>
              </a:pathLst>
            </a:custGeom>
            <a:gradFill rotWithShape="1">
              <a:gsLst>
                <a:gs pos="0">
                  <a:srgbClr val="3A7CCF"/>
                </a:gs>
                <a:gs pos="53000">
                  <a:srgbClr val="3A7CCF"/>
                </a:gs>
                <a:gs pos="95000">
                  <a:srgbClr val="FFFEFA"/>
                </a:gs>
                <a:gs pos="100000">
                  <a:srgbClr val="FFFEFA"/>
                </a:gs>
              </a:gsLst>
              <a:lin ang="9900000" scaled="1"/>
            </a:gradFill>
            <a:ln>
              <a:noFill/>
            </a:ln>
            <a:extLst>
              <a:ext uri="{91240B29-F687-4F45-9708-019B960494DF}">
                <a14:hiddenLine xmlns:a14="http://schemas.microsoft.com/office/drawing/2010/main" w="3175">
                  <a:solidFill>
                    <a:srgbClr val="000000"/>
                  </a:solidFill>
                  <a:round/>
                  <a:headEnd/>
                  <a:tailEnd/>
                </a14:hiddenLine>
              </a:ext>
            </a:extLst>
          </p:spPr>
          <p:txBody>
            <a:bodyPr/>
            <a:lstStyle/>
            <a:p>
              <a:endParaRPr lang="zh-CN" altLang="en-US"/>
            </a:p>
          </p:txBody>
        </p:sp>
        <p:sp>
          <p:nvSpPr>
            <p:cNvPr id="47124" name="TextBox 85"/>
            <p:cNvSpPr>
              <a:spLocks noChangeArrowheads="1"/>
            </p:cNvSpPr>
            <p:nvPr/>
          </p:nvSpPr>
          <p:spPr bwMode="auto">
            <a:xfrm>
              <a:off x="381081" y="53758"/>
              <a:ext cx="838819"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dist"/>
              <a:r>
                <a:rPr lang="zh-CN" altLang="en-US" sz="1000">
                  <a:solidFill>
                    <a:srgbClr val="FFFFFF"/>
                  </a:solidFill>
                  <a:latin typeface="幼圆" pitchFamily="49" charset="-122"/>
                  <a:ea typeface="幼圆" pitchFamily="49" charset="-122"/>
                  <a:sym typeface="幼圆" pitchFamily="49" charset="-122"/>
                </a:rPr>
                <a:t>精讲点拨</a:t>
              </a:r>
            </a:p>
          </p:txBody>
        </p:sp>
      </p:grpSp>
      <p:grpSp>
        <p:nvGrpSpPr>
          <p:cNvPr id="47125" name="组合 13333"/>
          <p:cNvGrpSpPr>
            <a:grpSpLocks/>
          </p:cNvGrpSpPr>
          <p:nvPr/>
        </p:nvGrpSpPr>
        <p:grpSpPr bwMode="auto">
          <a:xfrm>
            <a:off x="6661150" y="6464300"/>
            <a:ext cx="1368425" cy="393700"/>
            <a:chOff x="0" y="0"/>
            <a:chExt cx="1368152" cy="392818"/>
          </a:xfrm>
        </p:grpSpPr>
        <p:sp>
          <p:nvSpPr>
            <p:cNvPr id="47126" name="圆角矩形 11">
              <a:hlinkClick r:id="rId7" action="ppaction://hlinksldjump"/>
            </p:cNvPr>
            <p:cNvSpPr>
              <a:spLocks noChangeArrowheads="1"/>
            </p:cNvSpPr>
            <p:nvPr/>
          </p:nvSpPr>
          <p:spPr bwMode="auto">
            <a:xfrm>
              <a:off x="0" y="0"/>
              <a:ext cx="1368152" cy="392818"/>
            </a:xfrm>
            <a:custGeom>
              <a:avLst/>
              <a:gdLst>
                <a:gd name="T0" fmla="*/ 0 w 1440225"/>
                <a:gd name="T1" fmla="*/ 33229 h 404803"/>
                <a:gd name="T2" fmla="*/ 38871 w 1440225"/>
                <a:gd name="T3" fmla="*/ 138 h 404803"/>
                <a:gd name="T4" fmla="*/ 1406052 w 1440225"/>
                <a:gd name="T5" fmla="*/ 138 h 404803"/>
                <a:gd name="T6" fmla="*/ 1440160 w 1440225"/>
                <a:gd name="T7" fmla="*/ 39009 h 404803"/>
                <a:gd name="T8" fmla="*/ 1440160 w 1440225"/>
                <a:gd name="T9" fmla="*/ 359442 h 404803"/>
                <a:gd name="T10" fmla="*/ 1411937 w 1440225"/>
                <a:gd name="T11" fmla="*/ 404803 h 404803"/>
                <a:gd name="T12" fmla="*/ 39431 w 1440225"/>
                <a:gd name="T13" fmla="*/ 404803 h 404803"/>
                <a:gd name="T14" fmla="*/ 0 w 1440225"/>
                <a:gd name="T15" fmla="*/ 359442 h 404803"/>
                <a:gd name="T16" fmla="*/ 0 w 1440225"/>
                <a:gd name="T17" fmla="*/ 33229 h 404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0225" h="404803">
                  <a:moveTo>
                    <a:pt x="0" y="33229"/>
                  </a:moveTo>
                  <a:cubicBezTo>
                    <a:pt x="0" y="-4020"/>
                    <a:pt x="1622" y="138"/>
                    <a:pt x="38871" y="138"/>
                  </a:cubicBezTo>
                  <a:lnTo>
                    <a:pt x="1406052" y="138"/>
                  </a:lnTo>
                  <a:cubicBezTo>
                    <a:pt x="1443301" y="138"/>
                    <a:pt x="1440160" y="1760"/>
                    <a:pt x="1440160" y="39009"/>
                  </a:cubicBezTo>
                  <a:lnTo>
                    <a:pt x="1440160" y="359442"/>
                  </a:lnTo>
                  <a:cubicBezTo>
                    <a:pt x="1440160" y="396691"/>
                    <a:pt x="1440781" y="404803"/>
                    <a:pt x="1411937" y="404803"/>
                  </a:cubicBezTo>
                  <a:lnTo>
                    <a:pt x="39431" y="404803"/>
                  </a:lnTo>
                  <a:cubicBezTo>
                    <a:pt x="2182" y="404803"/>
                    <a:pt x="0" y="396691"/>
                    <a:pt x="0" y="359442"/>
                  </a:cubicBezTo>
                  <a:lnTo>
                    <a:pt x="0" y="33229"/>
                  </a:lnTo>
                  <a:close/>
                </a:path>
              </a:pathLst>
            </a:custGeom>
            <a:gradFill rotWithShape="1">
              <a:gsLst>
                <a:gs pos="0">
                  <a:srgbClr val="1A3F6C"/>
                </a:gs>
                <a:gs pos="7999">
                  <a:srgbClr val="1A3F6C"/>
                </a:gs>
                <a:gs pos="62999">
                  <a:srgbClr val="8CB3E3"/>
                </a:gs>
                <a:gs pos="100000">
                  <a:srgbClr val="8CB3E3"/>
                </a:gs>
              </a:gsLst>
              <a:lin ang="15600000" scaled="1"/>
            </a:gradFill>
            <a:ln w="3175">
              <a:solidFill>
                <a:srgbClr val="395E8A"/>
              </a:solidFill>
              <a:bevel/>
              <a:headEnd/>
              <a:tailEnd/>
            </a:ln>
          </p:spPr>
          <p:txBody>
            <a:bodyPr/>
            <a:lstStyle/>
            <a:p>
              <a:endParaRPr lang="zh-CN" altLang="en-US"/>
            </a:p>
          </p:txBody>
        </p:sp>
        <p:sp>
          <p:nvSpPr>
            <p:cNvPr id="47127" name="直角三角形 12">
              <a:hlinkClick r:id="rId7" action="ppaction://hlinksldjump"/>
            </p:cNvPr>
            <p:cNvSpPr>
              <a:spLocks noChangeArrowheads="1"/>
            </p:cNvSpPr>
            <p:nvPr/>
          </p:nvSpPr>
          <p:spPr bwMode="auto">
            <a:xfrm rot="5400000">
              <a:off x="440000" y="-437478"/>
              <a:ext cx="339720" cy="1214676"/>
            </a:xfrm>
            <a:custGeom>
              <a:avLst/>
              <a:gdLst>
                <a:gd name="T0" fmla="*/ 2693 w 284992"/>
                <a:gd name="T1" fmla="*/ 2225 h 1324790"/>
                <a:gd name="T2" fmla="*/ 117208 w 284992"/>
                <a:gd name="T3" fmla="*/ 235182 h 1324790"/>
                <a:gd name="T4" fmla="*/ 148723 w 284992"/>
                <a:gd name="T5" fmla="*/ 562536 h 1324790"/>
                <a:gd name="T6" fmla="*/ 202379 w 284992"/>
                <a:gd name="T7" fmla="*/ 1054930 h 1324790"/>
                <a:gd name="T8" fmla="*/ 246691 w 284992"/>
                <a:gd name="T9" fmla="*/ 1246163 h 1324790"/>
                <a:gd name="T10" fmla="*/ 284992 w 284992"/>
                <a:gd name="T11" fmla="*/ 1324249 h 1324790"/>
                <a:gd name="T12" fmla="*/ 173 w 284992"/>
                <a:gd name="T13" fmla="*/ 1324790 h 1324790"/>
                <a:gd name="T14" fmla="*/ 3367 w 284992"/>
                <a:gd name="T15" fmla="*/ 1312583 h 1324790"/>
                <a:gd name="T16" fmla="*/ 2007 w 284992"/>
                <a:gd name="T17" fmla="*/ 746598 h 1324790"/>
                <a:gd name="T18" fmla="*/ 172 w 284992"/>
                <a:gd name="T19" fmla="*/ 454856 h 1324790"/>
                <a:gd name="T20" fmla="*/ 2693 w 284992"/>
                <a:gd name="T21" fmla="*/ 2225 h 13247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4992" h="1324790">
                  <a:moveTo>
                    <a:pt x="2693" y="2225"/>
                  </a:moveTo>
                  <a:cubicBezTo>
                    <a:pt x="4116" y="-21863"/>
                    <a:pt x="97949" y="155807"/>
                    <a:pt x="117208" y="235182"/>
                  </a:cubicBezTo>
                  <a:cubicBezTo>
                    <a:pt x="136467" y="314557"/>
                    <a:pt x="137610" y="433673"/>
                    <a:pt x="148723" y="562536"/>
                  </a:cubicBezTo>
                  <a:cubicBezTo>
                    <a:pt x="183748" y="562536"/>
                    <a:pt x="202379" y="1019905"/>
                    <a:pt x="202379" y="1054930"/>
                  </a:cubicBezTo>
                  <a:cubicBezTo>
                    <a:pt x="242065" y="1309312"/>
                    <a:pt x="283208" y="1206094"/>
                    <a:pt x="246691" y="1246163"/>
                  </a:cubicBezTo>
                  <a:lnTo>
                    <a:pt x="284992" y="1324249"/>
                  </a:lnTo>
                  <a:lnTo>
                    <a:pt x="173" y="1324790"/>
                  </a:lnTo>
                  <a:lnTo>
                    <a:pt x="3367" y="1312583"/>
                  </a:lnTo>
                  <a:cubicBezTo>
                    <a:pt x="2008" y="1216218"/>
                    <a:pt x="2540" y="889552"/>
                    <a:pt x="2007" y="746598"/>
                  </a:cubicBezTo>
                  <a:cubicBezTo>
                    <a:pt x="1474" y="603644"/>
                    <a:pt x="-608" y="578918"/>
                    <a:pt x="172" y="454856"/>
                  </a:cubicBezTo>
                  <a:cubicBezTo>
                    <a:pt x="172" y="419831"/>
                    <a:pt x="-370" y="-1515"/>
                    <a:pt x="2693" y="2225"/>
                  </a:cubicBezTo>
                  <a:close/>
                </a:path>
              </a:pathLst>
            </a:custGeom>
            <a:gradFill rotWithShape="1">
              <a:gsLst>
                <a:gs pos="0">
                  <a:srgbClr val="3A7CCF"/>
                </a:gs>
                <a:gs pos="53000">
                  <a:srgbClr val="3A7CCF"/>
                </a:gs>
                <a:gs pos="95000">
                  <a:srgbClr val="FFFEFA"/>
                </a:gs>
                <a:gs pos="100000">
                  <a:srgbClr val="FFFEFA"/>
                </a:gs>
              </a:gsLst>
              <a:lin ang="9900000" scaled="1"/>
            </a:gradFill>
            <a:ln>
              <a:noFill/>
            </a:ln>
            <a:extLst>
              <a:ext uri="{91240B29-F687-4F45-9708-019B960494DF}">
                <a14:hiddenLine xmlns:a14="http://schemas.microsoft.com/office/drawing/2010/main" w="3175">
                  <a:solidFill>
                    <a:srgbClr val="000000"/>
                  </a:solidFill>
                  <a:round/>
                  <a:headEnd/>
                  <a:tailEnd/>
                </a14:hiddenLine>
              </a:ext>
            </a:extLst>
          </p:spPr>
          <p:txBody>
            <a:bodyPr/>
            <a:lstStyle/>
            <a:p>
              <a:endParaRPr lang="zh-CN" altLang="en-US"/>
            </a:p>
          </p:txBody>
        </p:sp>
        <p:sp>
          <p:nvSpPr>
            <p:cNvPr id="47128" name="TextBox 90">
              <a:hlinkClick r:id="rId7" action="ppaction://hlinksldjump"/>
            </p:cNvPr>
            <p:cNvSpPr>
              <a:spLocks noChangeArrowheads="1"/>
            </p:cNvSpPr>
            <p:nvPr/>
          </p:nvSpPr>
          <p:spPr bwMode="auto">
            <a:xfrm>
              <a:off x="381081" y="53758"/>
              <a:ext cx="838819"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dist"/>
              <a:r>
                <a:rPr lang="zh-CN" altLang="en-US" sz="1000">
                  <a:solidFill>
                    <a:srgbClr val="FFFFFF"/>
                  </a:solidFill>
                  <a:latin typeface="幼圆" pitchFamily="49" charset="-122"/>
                  <a:ea typeface="幼圆" pitchFamily="49" charset="-122"/>
                  <a:sym typeface="幼圆" pitchFamily="49" charset="-122"/>
                </a:rPr>
                <a:t>即时练习</a:t>
              </a:r>
            </a:p>
          </p:txBody>
        </p:sp>
      </p:grpSp>
      <p:pic>
        <p:nvPicPr>
          <p:cNvPr id="47129" name="Picture 7" descr="E:\素材\1\一套非常PP的按钮图标素材\LightOn.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364163" y="6523038"/>
            <a:ext cx="295275" cy="290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130" name="Picture 5" descr="E:\素材\1\一套非常PP的按钮图标素材\LightOff.png">
            <a:hlinkClick r:id="rId7"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24650" y="6527800"/>
            <a:ext cx="295275"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131" name="矩形 1"/>
          <p:cNvSpPr>
            <a:spLocks noChangeArrowheads="1"/>
          </p:cNvSpPr>
          <p:nvPr/>
        </p:nvSpPr>
        <p:spPr bwMode="auto">
          <a:xfrm>
            <a:off x="200025" y="725488"/>
            <a:ext cx="8745538" cy="1198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en-US" altLang="zh-CN" sz="2400" b="1">
                <a:solidFill>
                  <a:srgbClr val="000000"/>
                </a:solidFill>
                <a:latin typeface="幼圆" pitchFamily="49" charset="-122"/>
                <a:ea typeface="幼圆" pitchFamily="49" charset="-122"/>
                <a:sym typeface="Times New Roman" pitchFamily="18" charset="0"/>
              </a:rPr>
              <a:t>4.</a:t>
            </a:r>
            <a:r>
              <a:rPr lang="zh-CN" altLang="en-US" sz="2400" b="1">
                <a:solidFill>
                  <a:srgbClr val="000000"/>
                </a:solidFill>
                <a:latin typeface="幼圆" pitchFamily="49" charset="-122"/>
                <a:ea typeface="幼圆" pitchFamily="49" charset="-122"/>
                <a:sym typeface="Times New Roman" pitchFamily="18" charset="0"/>
              </a:rPr>
              <a:t>下表给出了一头牛慢步行走和一名普通中学生百米赛跑时的数据。</a:t>
            </a:r>
          </a:p>
          <a:p>
            <a:pPr algn="just"/>
            <a:endParaRPr lang="zh-CN" altLang="en-US" sz="2400" b="1">
              <a:solidFill>
                <a:srgbClr val="000000"/>
              </a:solidFill>
              <a:latin typeface="幼圆" pitchFamily="49" charset="-122"/>
              <a:ea typeface="幼圆" pitchFamily="49" charset="-122"/>
              <a:sym typeface="Times New Roman" pitchFamily="18" charset="0"/>
            </a:endParaRPr>
          </a:p>
        </p:txBody>
      </p:sp>
      <p:pic>
        <p:nvPicPr>
          <p:cNvPr id="47132" name="Picture 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31788" y="1844675"/>
            <a:ext cx="8312150" cy="1949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133" name="矩形 2"/>
          <p:cNvSpPr>
            <a:spLocks noChangeArrowheads="1"/>
          </p:cNvSpPr>
          <p:nvPr/>
        </p:nvSpPr>
        <p:spPr bwMode="auto">
          <a:xfrm>
            <a:off x="174625" y="4292600"/>
            <a:ext cx="8745538"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zh-CN" altLang="en-US" sz="2400" b="1">
                <a:solidFill>
                  <a:srgbClr val="000000"/>
                </a:solidFill>
                <a:latin typeface="幼圆" pitchFamily="49" charset="-122"/>
                <a:ea typeface="幼圆" pitchFamily="49" charset="-122"/>
                <a:sym typeface="Times New Roman" pitchFamily="18" charset="0"/>
              </a:rPr>
              <a:t>分析数据，可以看出</a:t>
            </a:r>
            <a:r>
              <a:rPr lang="en-US" altLang="zh-CN" sz="2400" b="1">
                <a:solidFill>
                  <a:srgbClr val="000000"/>
                </a:solidFill>
                <a:latin typeface="幼圆" pitchFamily="49" charset="-122"/>
                <a:ea typeface="幼圆" pitchFamily="49" charset="-122"/>
                <a:sym typeface="Times New Roman" pitchFamily="18" charset="0"/>
              </a:rPr>
              <a:t>:</a:t>
            </a:r>
            <a:r>
              <a:rPr lang="zh-CN" altLang="en-US" sz="2400" b="1">
                <a:solidFill>
                  <a:srgbClr val="000000"/>
                </a:solidFill>
                <a:latin typeface="幼圆" pitchFamily="49" charset="-122"/>
                <a:ea typeface="幼圆" pitchFamily="49" charset="-122"/>
                <a:sym typeface="Times New Roman" pitchFamily="18" charset="0"/>
              </a:rPr>
              <a:t>对物体动能大小影响较大的因素是</a:t>
            </a:r>
            <a:r>
              <a:rPr lang="zh-CN" altLang="en-US" sz="2400" b="1" u="sng">
                <a:solidFill>
                  <a:srgbClr val="000000"/>
                </a:solidFill>
                <a:latin typeface="幼圆" pitchFamily="49" charset="-122"/>
                <a:ea typeface="幼圆" pitchFamily="49" charset="-122"/>
                <a:sym typeface="Times New Roman" pitchFamily="18" charset="0"/>
              </a:rPr>
              <a:t>    </a:t>
            </a:r>
            <a:r>
              <a:rPr lang="zh-CN" altLang="en-US" sz="2400" b="1">
                <a:solidFill>
                  <a:srgbClr val="000000"/>
                </a:solidFill>
                <a:latin typeface="幼圆" pitchFamily="49" charset="-122"/>
                <a:ea typeface="幼圆" pitchFamily="49" charset="-122"/>
                <a:sym typeface="Times New Roman" pitchFamily="18" charset="0"/>
              </a:rPr>
              <a:t>，你这样判断的依据是</a:t>
            </a:r>
            <a:r>
              <a:rPr lang="en-US" altLang="zh-CN" sz="2400" b="1">
                <a:solidFill>
                  <a:srgbClr val="000000"/>
                </a:solidFill>
                <a:latin typeface="幼圆" pitchFamily="49" charset="-122"/>
                <a:ea typeface="幼圆" pitchFamily="49" charset="-122"/>
                <a:sym typeface="Times New Roman" pitchFamily="18" charset="0"/>
              </a:rPr>
              <a:t>:</a:t>
            </a:r>
            <a:endParaRPr lang="zh-CN" altLang="en-US" sz="2400" b="1">
              <a:solidFill>
                <a:srgbClr val="000000"/>
              </a:solidFill>
              <a:latin typeface="幼圆" pitchFamily="49" charset="-122"/>
              <a:ea typeface="幼圆" pitchFamily="49" charset="-122"/>
              <a:sym typeface="Times New Roman" pitchFamily="18" charset="0"/>
            </a:endParaRPr>
          </a:p>
        </p:txBody>
      </p:sp>
      <p:sp>
        <p:nvSpPr>
          <p:cNvPr id="13343" name="矩形 3"/>
          <p:cNvSpPr>
            <a:spLocks noChangeArrowheads="1"/>
          </p:cNvSpPr>
          <p:nvPr/>
        </p:nvSpPr>
        <p:spPr bwMode="auto">
          <a:xfrm>
            <a:off x="7843838" y="4246563"/>
            <a:ext cx="8001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a:solidFill>
                  <a:srgbClr val="FF0000"/>
                </a:solidFill>
                <a:latin typeface="Calibri" pitchFamily="34" charset="0"/>
                <a:sym typeface="宋体" pitchFamily="2" charset="-122"/>
              </a:rPr>
              <a:t>速度</a:t>
            </a:r>
            <a:endParaRPr lang="zh-CN" altLang="en-US"/>
          </a:p>
        </p:txBody>
      </p:sp>
      <p:sp>
        <p:nvSpPr>
          <p:cNvPr id="13344" name="矩形 4"/>
          <p:cNvSpPr>
            <a:spLocks noChangeArrowheads="1"/>
          </p:cNvSpPr>
          <p:nvPr/>
        </p:nvSpPr>
        <p:spPr bwMode="auto">
          <a:xfrm>
            <a:off x="147638" y="5149850"/>
            <a:ext cx="8866187"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a:solidFill>
                  <a:srgbClr val="FF0000"/>
                </a:solidFill>
                <a:latin typeface="Calibri" pitchFamily="34" charset="0"/>
                <a:sym typeface="宋体" pitchFamily="2" charset="-122"/>
              </a:rPr>
              <a:t>      从表中数据可以看出，中学生质量为牛的</a:t>
            </a:r>
            <a:r>
              <a:rPr lang="en-US" altLang="zh-CN" sz="2400">
                <a:solidFill>
                  <a:srgbClr val="FF0000"/>
                </a:solidFill>
                <a:latin typeface="Calibri" pitchFamily="34" charset="0"/>
                <a:sym typeface="Calibri" pitchFamily="34" charset="0"/>
              </a:rPr>
              <a:t>1/12</a:t>
            </a:r>
            <a:r>
              <a:rPr lang="zh-CN" altLang="en-US" sz="2400">
                <a:solidFill>
                  <a:srgbClr val="FF0000"/>
                </a:solidFill>
                <a:latin typeface="Calibri" pitchFamily="34" charset="0"/>
                <a:sym typeface="宋体" pitchFamily="2" charset="-122"/>
              </a:rPr>
              <a:t>，速度为牛的</a:t>
            </a:r>
            <a:r>
              <a:rPr lang="en-US" altLang="zh-CN" sz="2400">
                <a:solidFill>
                  <a:srgbClr val="FF0000"/>
                </a:solidFill>
                <a:latin typeface="Calibri" pitchFamily="34" charset="0"/>
                <a:sym typeface="Calibri" pitchFamily="34" charset="0"/>
              </a:rPr>
              <a:t>12</a:t>
            </a:r>
            <a:r>
              <a:rPr lang="zh-CN" altLang="en-US" sz="2400">
                <a:solidFill>
                  <a:srgbClr val="FF0000"/>
                </a:solidFill>
                <a:latin typeface="Calibri" pitchFamily="34" charset="0"/>
                <a:sym typeface="宋体" pitchFamily="2" charset="-122"/>
              </a:rPr>
              <a:t>倍，动能是</a:t>
            </a:r>
            <a:r>
              <a:rPr lang="en-US" altLang="zh-CN" sz="2400">
                <a:solidFill>
                  <a:srgbClr val="FF0000"/>
                </a:solidFill>
                <a:latin typeface="Calibri" pitchFamily="34" charset="0"/>
                <a:sym typeface="Calibri" pitchFamily="34" charset="0"/>
              </a:rPr>
              <a:t>900J</a:t>
            </a:r>
            <a:r>
              <a:rPr lang="zh-CN" altLang="en-US" sz="2400">
                <a:solidFill>
                  <a:srgbClr val="FF0000"/>
                </a:solidFill>
                <a:latin typeface="Calibri" pitchFamily="34" charset="0"/>
                <a:sym typeface="宋体" pitchFamily="2" charset="-122"/>
              </a:rPr>
              <a:t>，而牛的动能只有</a:t>
            </a:r>
            <a:r>
              <a:rPr lang="en-US" altLang="zh-CN" sz="2400">
                <a:solidFill>
                  <a:srgbClr val="FF0000"/>
                </a:solidFill>
                <a:latin typeface="Calibri" pitchFamily="34" charset="0"/>
                <a:sym typeface="Calibri" pitchFamily="34" charset="0"/>
              </a:rPr>
              <a:t>75J</a:t>
            </a:r>
            <a:r>
              <a:rPr lang="zh-CN" altLang="en-US" sz="2400">
                <a:solidFill>
                  <a:srgbClr val="FF0000"/>
                </a:solidFill>
                <a:latin typeface="Calibri" pitchFamily="34" charset="0"/>
                <a:sym typeface="宋体" pitchFamily="2" charset="-122"/>
              </a:rPr>
              <a:t>，故速度对动能的影响较大。</a:t>
            </a:r>
            <a:endParaRPr lang="zh-CN" altLang="en-US"/>
          </a:p>
        </p:txBody>
      </p:sp>
    </p:spTree>
    <p:extLst>
      <p:ext uri="{BB962C8B-B14F-4D97-AF65-F5344CB8AC3E}">
        <p14:creationId xmlns:p14="http://schemas.microsoft.com/office/powerpoint/2010/main" val="350567337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343"/>
                                        </p:tgtEl>
                                        <p:attrNameLst>
                                          <p:attrName>style.visibility</p:attrName>
                                        </p:attrNameLst>
                                      </p:cBhvr>
                                      <p:to>
                                        <p:strVal val="visible"/>
                                      </p:to>
                                    </p:set>
                                    <p:animEffect filter="fade">
                                      <p:cBhvr>
                                        <p:cTn id="7" dur="500"/>
                                        <p:tgtEl>
                                          <p:spTgt spid="1334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3344"/>
                                        </p:tgtEl>
                                        <p:attrNameLst>
                                          <p:attrName>style.visibility</p:attrName>
                                        </p:attrNameLst>
                                      </p:cBhvr>
                                      <p:to>
                                        <p:strVal val="visible"/>
                                      </p:to>
                                    </p:set>
                                    <p:animEffect filter="fade">
                                      <p:cBhvr>
                                        <p:cTn id="12" dur="500"/>
                                        <p:tgtEl>
                                          <p:spTgt spid="133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43" grpId="0" bldLvl="0"/>
      <p:bldP spid="13344" grpId="0" bldLvl="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Text Box 2"/>
          <p:cNvSpPr txBox="1">
            <a:spLocks noChangeArrowheads="1"/>
          </p:cNvSpPr>
          <p:nvPr/>
        </p:nvSpPr>
        <p:spPr bwMode="auto">
          <a:xfrm>
            <a:off x="-120650" y="0"/>
            <a:ext cx="8713788" cy="5322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623888">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defRPr>
                <a:solidFill>
                  <a:schemeClr val="tx1"/>
                </a:solidFill>
                <a:latin typeface="Arial" pitchFamily="34" charset="0"/>
                <a:ea typeface="宋体" pitchFamily="2" charset="-122"/>
              </a:defRPr>
            </a:lvl6pPr>
            <a:lvl7pPr fontAlgn="base">
              <a:spcBef>
                <a:spcPct val="0"/>
              </a:spcBef>
              <a:spcAft>
                <a:spcPct val="0"/>
              </a:spcAft>
              <a:defRPr>
                <a:solidFill>
                  <a:schemeClr val="tx1"/>
                </a:solidFill>
                <a:latin typeface="Arial" pitchFamily="34" charset="0"/>
                <a:ea typeface="宋体" pitchFamily="2" charset="-122"/>
              </a:defRPr>
            </a:lvl7pPr>
            <a:lvl8pPr fontAlgn="base">
              <a:spcBef>
                <a:spcPct val="0"/>
              </a:spcBef>
              <a:spcAft>
                <a:spcPct val="0"/>
              </a:spcAft>
              <a:defRPr>
                <a:solidFill>
                  <a:schemeClr val="tx1"/>
                </a:solidFill>
                <a:latin typeface="Arial" pitchFamily="34" charset="0"/>
                <a:ea typeface="宋体" pitchFamily="2" charset="-122"/>
              </a:defRPr>
            </a:lvl8pPr>
            <a:lvl9pPr fontAlgn="base">
              <a:spcBef>
                <a:spcPct val="0"/>
              </a:spcBef>
              <a:spcAft>
                <a:spcPct val="0"/>
              </a:spcAft>
              <a:defRPr>
                <a:solidFill>
                  <a:schemeClr val="tx1"/>
                </a:solidFill>
                <a:latin typeface="Arial" pitchFamily="34" charset="0"/>
                <a:ea typeface="宋体" pitchFamily="2" charset="-122"/>
              </a:defRPr>
            </a:lvl9pPr>
          </a:lstStyle>
          <a:p>
            <a:r>
              <a:rPr lang="en-US" altLang="zh-CN" sz="2000"/>
              <a:t>5</a:t>
            </a:r>
            <a:r>
              <a:rPr lang="zh-CN" altLang="en-US" sz="2000"/>
              <a:t>、</a:t>
            </a:r>
            <a:r>
              <a:rPr lang="zh-CN" altLang="zh-CN" sz="2000"/>
              <a:t>某同学在体育活动中，从铅球下落陷入沙坑的深度情况猜想到：物体的重力势能可能与物体的质量、下落高度和运动路径有关。于是设计了如图所示的实验：用大小、形状相同的A、B、C、D四个铅球，其中A、C、D三球的质量为m，B球质量为2m，让A、B两球从距沙表面高H静止下落，C球从距沙表面高2H静止下落，D球从距沙表面高2H的光滑弯曲管道上端静止滑入，最后从管道下端竖直地落下（球在光滑管道中运动的能量损失不计）。实验测得A、B两球陷入沙深度分别为h1和h2，C、D两球陷入沙深度均为h3，且h1＜h2＜h3。</a:t>
            </a:r>
          </a:p>
          <a:p>
            <a:r>
              <a:rPr lang="zh-CN" altLang="zh-CN" sz="2000"/>
              <a:t>（1）本实验中，铅球的重力势能大小是通过</a:t>
            </a:r>
            <a:r>
              <a:rPr lang="zh-CN" altLang="zh-CN" sz="2000" u="sng"/>
              <a:t>　　　　　</a:t>
            </a:r>
            <a:r>
              <a:rPr lang="zh-CN" altLang="zh-CN" sz="2000"/>
              <a:t>　来反映的。</a:t>
            </a:r>
          </a:p>
          <a:p>
            <a:r>
              <a:rPr lang="zh-CN" altLang="zh-CN" sz="2000"/>
              <a:t>（2）比较A、B两球，发现B球陷入沙深度更大，由此可得出结论：当下落高度一定时，</a:t>
            </a:r>
            <a:r>
              <a:rPr lang="zh-CN" altLang="zh-CN" sz="2000" u="sng"/>
              <a:t>　　　　                　　</a:t>
            </a:r>
            <a:r>
              <a:rPr lang="zh-CN" altLang="zh-CN" sz="2000"/>
              <a:t>。</a:t>
            </a:r>
          </a:p>
          <a:p>
            <a:r>
              <a:rPr lang="zh-CN" altLang="zh-CN" sz="2000"/>
              <a:t>（3）比较</a:t>
            </a:r>
            <a:r>
              <a:rPr lang="zh-CN" altLang="zh-CN" sz="2000" u="sng"/>
              <a:t>　　　　　</a:t>
            </a:r>
            <a:r>
              <a:rPr lang="zh-CN" altLang="zh-CN" sz="2000"/>
              <a:t>两球，发现C球陷入沙中深度更大，由此可得出结论：当物体质量相同时，下落的高度越高，物体的重力势能越大。</a:t>
            </a:r>
          </a:p>
          <a:p>
            <a:r>
              <a:rPr lang="zh-CN" altLang="zh-CN" sz="2000"/>
              <a:t>（4）比较C、D两球，发现两球运动的路径不同，但陷入沙深度相同，由此可得出结论：物体的重力势能与物体运动的路径</a:t>
            </a:r>
            <a:r>
              <a:rPr lang="zh-CN" altLang="zh-CN" sz="2000" u="sng"/>
              <a:t>　　　　</a:t>
            </a:r>
            <a:r>
              <a:rPr lang="zh-CN" altLang="zh-CN" sz="2000"/>
              <a:t>（选填：“有关”或“无关”）。</a:t>
            </a:r>
          </a:p>
          <a:p>
            <a:r>
              <a:rPr lang="zh-CN" altLang="zh-CN" sz="2000"/>
              <a:t>（5）小球在下列过程陷入沙面前，将重力势能转化为</a:t>
            </a:r>
            <a:r>
              <a:rPr lang="zh-CN" altLang="zh-CN" sz="2000" u="sng"/>
              <a:t>　　　　</a:t>
            </a:r>
            <a:r>
              <a:rPr lang="zh-CN" altLang="zh-CN" sz="2000"/>
              <a:t>　能。</a:t>
            </a:r>
          </a:p>
        </p:txBody>
      </p:sp>
      <p:pic>
        <p:nvPicPr>
          <p:cNvPr id="48130" name="图片 -2147482592" descr="www.ziyuanku.com"/>
          <p:cNvPicPr>
            <a:picLocks noChangeAspect="1" noChangeArrowheads="1"/>
          </p:cNvPicPr>
          <p:nvPr/>
        </p:nvPicPr>
        <p:blipFill>
          <a:blip r:embed="rId2">
            <a:lum bright="20000" contrast="18000"/>
            <a:extLst>
              <a:ext uri="{28A0092B-C50C-407E-A947-70E740481C1C}">
                <a14:useLocalDpi xmlns:a14="http://schemas.microsoft.com/office/drawing/2010/main" val="0"/>
              </a:ext>
            </a:extLst>
          </a:blip>
          <a:srcRect/>
          <a:stretch>
            <a:fillRect/>
          </a:stretch>
        </p:blipFill>
        <p:spPr bwMode="auto">
          <a:xfrm>
            <a:off x="4489450" y="5453063"/>
            <a:ext cx="4105275" cy="1296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55604535"/>
      </p:ext>
    </p:extLst>
  </p:cSld>
  <p:clrMapOvr>
    <a:masterClrMapping/>
  </p:clrMapOvr>
  <p:transition advClick="0"/>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ext Box 2"/>
          <p:cNvSpPr txBox="1">
            <a:spLocks noChangeArrowheads="1"/>
          </p:cNvSpPr>
          <p:nvPr/>
        </p:nvSpPr>
        <p:spPr bwMode="auto">
          <a:xfrm>
            <a:off x="47625" y="850900"/>
            <a:ext cx="6840538"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b="1">
                <a:solidFill>
                  <a:srgbClr val="0026A5"/>
                </a:solidFill>
              </a:rPr>
              <a:t>高举的重锤　　能把地面　　砸陷</a:t>
            </a:r>
          </a:p>
        </p:txBody>
      </p:sp>
      <p:sp>
        <p:nvSpPr>
          <p:cNvPr id="6147" name="Text Box 3"/>
          <p:cNvSpPr txBox="1">
            <a:spLocks noChangeArrowheads="1"/>
          </p:cNvSpPr>
          <p:nvPr/>
        </p:nvSpPr>
        <p:spPr bwMode="auto">
          <a:xfrm>
            <a:off x="47625" y="1477963"/>
            <a:ext cx="640873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2800" b="1">
                <a:solidFill>
                  <a:srgbClr val="0026A5"/>
                </a:solidFill>
              </a:rPr>
              <a:t>流动的水　       能把石头       冲走</a:t>
            </a:r>
          </a:p>
        </p:txBody>
      </p:sp>
      <p:sp>
        <p:nvSpPr>
          <p:cNvPr id="6148" name="Text Box 4"/>
          <p:cNvSpPr txBox="1">
            <a:spLocks noChangeArrowheads="1"/>
          </p:cNvSpPr>
          <p:nvPr/>
        </p:nvSpPr>
        <p:spPr bwMode="auto">
          <a:xfrm>
            <a:off x="47625" y="2192338"/>
            <a:ext cx="6515100" cy="52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2800" b="1">
                <a:solidFill>
                  <a:srgbClr val="0026A5"/>
                </a:solidFill>
              </a:rPr>
              <a:t>拉圆的弓　       能把箭　       弹射开</a:t>
            </a:r>
          </a:p>
        </p:txBody>
      </p:sp>
      <p:grpSp>
        <p:nvGrpSpPr>
          <p:cNvPr id="2" name="Group 5"/>
          <p:cNvGrpSpPr>
            <a:grpSpLocks/>
          </p:cNvGrpSpPr>
          <p:nvPr/>
        </p:nvGrpSpPr>
        <p:grpSpPr bwMode="auto">
          <a:xfrm>
            <a:off x="211138" y="2905125"/>
            <a:ext cx="5689600" cy="649288"/>
            <a:chOff x="0" y="0"/>
            <a:chExt cx="3584" cy="409"/>
          </a:xfrm>
        </p:grpSpPr>
        <p:sp>
          <p:nvSpPr>
            <p:cNvPr id="8197" name="圆角矩形 7"/>
            <p:cNvSpPr>
              <a:spLocks noChangeArrowheads="1"/>
            </p:cNvSpPr>
            <p:nvPr/>
          </p:nvSpPr>
          <p:spPr bwMode="auto">
            <a:xfrm>
              <a:off x="0" y="0"/>
              <a:ext cx="3584" cy="409"/>
            </a:xfrm>
            <a:prstGeom prst="roundRect">
              <a:avLst>
                <a:gd name="adj" fmla="val 16667"/>
              </a:avLst>
            </a:prstGeom>
            <a:solidFill>
              <a:srgbClr val="BBE0E3"/>
            </a:solidFill>
            <a:ln w="25400">
              <a:solidFill>
                <a:srgbClr val="3D8F95"/>
              </a:solidFill>
              <a:round/>
              <a:headEnd/>
              <a:tailEnd/>
            </a:ln>
          </p:spPr>
          <p:txBody>
            <a:bodyPr anchor="ctr"/>
            <a:lstStyle/>
            <a:p>
              <a:pPr>
                <a:lnSpc>
                  <a:spcPct val="125000"/>
                </a:lnSpc>
              </a:pPr>
              <a:r>
                <a:rPr lang="zh-CN" altLang="en-US" sz="2800" b="1">
                  <a:latin typeface="楷体_GB2312" pitchFamily="49" charset="-122"/>
                </a:rPr>
                <a:t>　　</a:t>
              </a:r>
            </a:p>
          </p:txBody>
        </p:sp>
        <p:sp>
          <p:nvSpPr>
            <p:cNvPr id="8198" name="Rectangle 7"/>
            <p:cNvSpPr>
              <a:spLocks noChangeArrowheads="1"/>
            </p:cNvSpPr>
            <p:nvPr/>
          </p:nvSpPr>
          <p:spPr bwMode="auto">
            <a:xfrm>
              <a:off x="182" y="18"/>
              <a:ext cx="3046"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800" b="1">
                  <a:latin typeface="宋体" pitchFamily="2" charset="-122"/>
                </a:rPr>
                <a:t>物体      能够对外    做功</a:t>
              </a:r>
            </a:p>
          </p:txBody>
        </p:sp>
      </p:grpSp>
      <p:grpSp>
        <p:nvGrpSpPr>
          <p:cNvPr id="3" name="Group 8"/>
          <p:cNvGrpSpPr>
            <a:grpSpLocks/>
          </p:cNvGrpSpPr>
          <p:nvPr/>
        </p:nvGrpSpPr>
        <p:grpSpPr bwMode="auto">
          <a:xfrm>
            <a:off x="211138" y="3867150"/>
            <a:ext cx="5834062" cy="2060575"/>
            <a:chOff x="0" y="0"/>
            <a:chExt cx="3675" cy="1298"/>
          </a:xfrm>
        </p:grpSpPr>
        <p:sp>
          <p:nvSpPr>
            <p:cNvPr id="8200" name="Rectangle 9"/>
            <p:cNvSpPr>
              <a:spLocks noChangeArrowheads="1"/>
            </p:cNvSpPr>
            <p:nvPr/>
          </p:nvSpPr>
          <p:spPr bwMode="auto">
            <a:xfrm>
              <a:off x="1" y="0"/>
              <a:ext cx="1259" cy="345"/>
            </a:xfrm>
            <a:prstGeom prst="rect">
              <a:avLst/>
            </a:prstGeom>
            <a:noFill/>
            <a:ln w="28575">
              <a:solidFill>
                <a:srgbClr val="F7994B"/>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p>
              <a:r>
                <a:rPr lang="zh-CN" altLang="en-US" sz="2800" b="1">
                  <a:solidFill>
                    <a:srgbClr val="0000FF"/>
                  </a:solidFill>
                  <a:latin typeface="Times New Roman" pitchFamily="18" charset="0"/>
                  <a:ea typeface="楷体" pitchFamily="49" charset="-122"/>
                </a:rPr>
                <a:t>高举的重锤</a:t>
              </a:r>
            </a:p>
          </p:txBody>
        </p:sp>
        <p:sp>
          <p:nvSpPr>
            <p:cNvPr id="8201" name="Rectangle 10"/>
            <p:cNvSpPr>
              <a:spLocks noChangeArrowheads="1"/>
            </p:cNvSpPr>
            <p:nvPr/>
          </p:nvSpPr>
          <p:spPr bwMode="auto">
            <a:xfrm>
              <a:off x="0" y="953"/>
              <a:ext cx="1271" cy="345"/>
            </a:xfrm>
            <a:prstGeom prst="rect">
              <a:avLst/>
            </a:prstGeom>
            <a:noFill/>
            <a:ln w="28575">
              <a:solidFill>
                <a:srgbClr val="F7994B"/>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p>
              <a:r>
                <a:rPr lang="zh-CN" altLang="en-US" sz="2800" b="1">
                  <a:solidFill>
                    <a:srgbClr val="0000FF"/>
                  </a:solidFill>
                  <a:latin typeface="Times New Roman" pitchFamily="18" charset="0"/>
                  <a:ea typeface="楷体" pitchFamily="49" charset="-122"/>
                </a:rPr>
                <a:t>流动的水</a:t>
              </a:r>
            </a:p>
          </p:txBody>
        </p:sp>
        <p:sp>
          <p:nvSpPr>
            <p:cNvPr id="8202" name="Rectangle 11"/>
            <p:cNvSpPr>
              <a:spLocks noChangeArrowheads="1"/>
            </p:cNvSpPr>
            <p:nvPr/>
          </p:nvSpPr>
          <p:spPr bwMode="auto">
            <a:xfrm>
              <a:off x="1" y="454"/>
              <a:ext cx="1270" cy="345"/>
            </a:xfrm>
            <a:prstGeom prst="rect">
              <a:avLst/>
            </a:prstGeom>
            <a:noFill/>
            <a:ln w="28575">
              <a:solidFill>
                <a:srgbClr val="F7994B"/>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p>
              <a:r>
                <a:rPr lang="zh-CN" altLang="en-US" sz="2800" b="1">
                  <a:solidFill>
                    <a:srgbClr val="0000FF"/>
                  </a:solidFill>
                  <a:latin typeface="Times New Roman" pitchFamily="18" charset="0"/>
                  <a:ea typeface="楷体" pitchFamily="49" charset="-122"/>
                </a:rPr>
                <a:t>拉圆的弓</a:t>
              </a:r>
            </a:p>
          </p:txBody>
        </p:sp>
        <p:sp>
          <p:nvSpPr>
            <p:cNvPr id="8203" name="Rectangle 12"/>
            <p:cNvSpPr>
              <a:spLocks noChangeArrowheads="1"/>
            </p:cNvSpPr>
            <p:nvPr/>
          </p:nvSpPr>
          <p:spPr bwMode="auto">
            <a:xfrm>
              <a:off x="2223" y="408"/>
              <a:ext cx="1452" cy="372"/>
            </a:xfrm>
            <a:prstGeom prst="rect">
              <a:avLst/>
            </a:prstGeom>
            <a:noFill/>
            <a:ln w="28575">
              <a:solidFill>
                <a:srgbClr val="CC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p>
              <a:pPr>
                <a:lnSpc>
                  <a:spcPct val="110000"/>
                </a:lnSpc>
              </a:pPr>
              <a:r>
                <a:rPr lang="zh-CN" altLang="en-US" sz="2800" b="1">
                  <a:solidFill>
                    <a:srgbClr val="0000FF"/>
                  </a:solidFill>
                  <a:latin typeface="Times New Roman" pitchFamily="18" charset="0"/>
                  <a:ea typeface="楷体" pitchFamily="49" charset="-122"/>
                </a:rPr>
                <a:t>具有能量</a:t>
              </a:r>
            </a:p>
          </p:txBody>
        </p:sp>
        <p:sp>
          <p:nvSpPr>
            <p:cNvPr id="8204" name="AutoShape 13"/>
            <p:cNvSpPr>
              <a:spLocks/>
            </p:cNvSpPr>
            <p:nvPr/>
          </p:nvSpPr>
          <p:spPr bwMode="auto">
            <a:xfrm>
              <a:off x="1588" y="272"/>
              <a:ext cx="226" cy="816"/>
            </a:xfrm>
            <a:prstGeom prst="rightBrace">
              <a:avLst>
                <a:gd name="adj1" fmla="val 30005"/>
                <a:gd name="adj2" fmla="val 50000"/>
              </a:avLst>
            </a:prstGeom>
            <a:noFill/>
            <a:ln w="28575">
              <a:solidFill>
                <a:srgbClr val="F7994B"/>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grpSp>
      <p:pic>
        <p:nvPicPr>
          <p:cNvPr id="5126" name="Picture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05613" y="457200"/>
            <a:ext cx="2101850" cy="190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8"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81800" y="2409825"/>
            <a:ext cx="2151063" cy="164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30"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05613" y="4146550"/>
            <a:ext cx="2128837" cy="2339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4258885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5126"/>
                                        </p:tgtEl>
                                        <p:attrNameLst>
                                          <p:attrName>style.visibility</p:attrName>
                                        </p:attrNameLst>
                                      </p:cBhvr>
                                      <p:to>
                                        <p:strVal val="visible"/>
                                      </p:to>
                                    </p:set>
                                    <p:animEffect transition="in" filter="blinds(horizontal)">
                                      <p:cBhvr>
                                        <p:cTn id="7" dur="500"/>
                                        <p:tgtEl>
                                          <p:spTgt spid="512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146"/>
                                        </p:tgtEl>
                                        <p:attrNameLst>
                                          <p:attrName>style.visibility</p:attrName>
                                        </p:attrNameLst>
                                      </p:cBhvr>
                                      <p:to>
                                        <p:strVal val="visible"/>
                                      </p:to>
                                    </p:set>
                                    <p:animEffect transition="in" filter="blinds(horizontal)">
                                      <p:cBhvr>
                                        <p:cTn id="12" dur="500"/>
                                        <p:tgtEl>
                                          <p:spTgt spid="614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5128"/>
                                        </p:tgtEl>
                                        <p:attrNameLst>
                                          <p:attrName>style.visibility</p:attrName>
                                        </p:attrNameLst>
                                      </p:cBhvr>
                                      <p:to>
                                        <p:strVal val="visible"/>
                                      </p:to>
                                    </p:set>
                                    <p:animEffect transition="in" filter="blinds(horizontal)">
                                      <p:cBhvr>
                                        <p:cTn id="17" dur="500"/>
                                        <p:tgtEl>
                                          <p:spTgt spid="5128"/>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147"/>
                                        </p:tgtEl>
                                        <p:attrNameLst>
                                          <p:attrName>style.visibility</p:attrName>
                                        </p:attrNameLst>
                                      </p:cBhvr>
                                      <p:to>
                                        <p:strVal val="visible"/>
                                      </p:to>
                                    </p:set>
                                    <p:animEffect transition="in" filter="blinds(horizontal)">
                                      <p:cBhvr>
                                        <p:cTn id="22" dur="500"/>
                                        <p:tgtEl>
                                          <p:spTgt spid="6147"/>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5130"/>
                                        </p:tgtEl>
                                        <p:attrNameLst>
                                          <p:attrName>style.visibility</p:attrName>
                                        </p:attrNameLst>
                                      </p:cBhvr>
                                      <p:to>
                                        <p:strVal val="visible"/>
                                      </p:to>
                                    </p:set>
                                    <p:animEffect transition="in" filter="blinds(horizontal)">
                                      <p:cBhvr>
                                        <p:cTn id="27" dur="500"/>
                                        <p:tgtEl>
                                          <p:spTgt spid="5130"/>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6148"/>
                                        </p:tgtEl>
                                        <p:attrNameLst>
                                          <p:attrName>style.visibility</p:attrName>
                                        </p:attrNameLst>
                                      </p:cBhvr>
                                      <p:to>
                                        <p:strVal val="visible"/>
                                      </p:to>
                                    </p:set>
                                    <p:animEffect transition="in" filter="blinds(horizontal)">
                                      <p:cBhvr>
                                        <p:cTn id="32" dur="500"/>
                                        <p:tgtEl>
                                          <p:spTgt spid="6148"/>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nodeType="click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blinds(horizontal)">
                                      <p:cBhvr>
                                        <p:cTn id="37" dur="500"/>
                                        <p:tgtEl>
                                          <p:spTgt spid="2"/>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3" presetClass="entr" presetSubtype="10" fill="hold" nodeType="clickEffect">
                                  <p:stCondLst>
                                    <p:cond delay="0"/>
                                  </p:stCondLst>
                                  <p:childTnLst>
                                    <p:set>
                                      <p:cBhvr>
                                        <p:cTn id="41" dur="1" fill="hold">
                                          <p:stCondLst>
                                            <p:cond delay="0"/>
                                          </p:stCondLst>
                                        </p:cTn>
                                        <p:tgtEl>
                                          <p:spTgt spid="3"/>
                                        </p:tgtEl>
                                        <p:attrNameLst>
                                          <p:attrName>style.visibility</p:attrName>
                                        </p:attrNameLst>
                                      </p:cBhvr>
                                      <p:to>
                                        <p:strVal val="visible"/>
                                      </p:to>
                                    </p:set>
                                    <p:animEffect transition="in" filter="blinds(horizontal)">
                                      <p:cBhvr>
                                        <p:cTn id="4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p:bldP spid="6147" grpId="0"/>
      <p:bldP spid="614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Text Box 2"/>
          <p:cNvSpPr txBox="1">
            <a:spLocks noChangeArrowheads="1"/>
          </p:cNvSpPr>
          <p:nvPr/>
        </p:nvSpPr>
        <p:spPr bwMode="auto">
          <a:xfrm>
            <a:off x="-120650" y="0"/>
            <a:ext cx="8713788" cy="5322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623888">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defRPr>
                <a:solidFill>
                  <a:schemeClr val="tx1"/>
                </a:solidFill>
                <a:latin typeface="Arial" pitchFamily="34" charset="0"/>
                <a:ea typeface="宋体" pitchFamily="2" charset="-122"/>
              </a:defRPr>
            </a:lvl6pPr>
            <a:lvl7pPr fontAlgn="base">
              <a:spcBef>
                <a:spcPct val="0"/>
              </a:spcBef>
              <a:spcAft>
                <a:spcPct val="0"/>
              </a:spcAft>
              <a:defRPr>
                <a:solidFill>
                  <a:schemeClr val="tx1"/>
                </a:solidFill>
                <a:latin typeface="Arial" pitchFamily="34" charset="0"/>
                <a:ea typeface="宋体" pitchFamily="2" charset="-122"/>
              </a:defRPr>
            </a:lvl7pPr>
            <a:lvl8pPr fontAlgn="base">
              <a:spcBef>
                <a:spcPct val="0"/>
              </a:spcBef>
              <a:spcAft>
                <a:spcPct val="0"/>
              </a:spcAft>
              <a:defRPr>
                <a:solidFill>
                  <a:schemeClr val="tx1"/>
                </a:solidFill>
                <a:latin typeface="Arial" pitchFamily="34" charset="0"/>
                <a:ea typeface="宋体" pitchFamily="2" charset="-122"/>
              </a:defRPr>
            </a:lvl8pPr>
            <a:lvl9pPr fontAlgn="base">
              <a:spcBef>
                <a:spcPct val="0"/>
              </a:spcBef>
              <a:spcAft>
                <a:spcPct val="0"/>
              </a:spcAft>
              <a:defRPr>
                <a:solidFill>
                  <a:schemeClr val="tx1"/>
                </a:solidFill>
                <a:latin typeface="Arial" pitchFamily="34" charset="0"/>
                <a:ea typeface="宋体" pitchFamily="2" charset="-122"/>
              </a:defRPr>
            </a:lvl9pPr>
          </a:lstStyle>
          <a:p>
            <a:r>
              <a:rPr lang="zh-CN" altLang="zh-CN" sz="2000"/>
              <a:t>某同学在体育活动中，从铅球下落陷入沙坑的深度情况猜想到：物体的重力势能可能与物体的质量、下落高度和运动路径有关。于是设计了如图所示的实验：用大小、形状相同的A、B、C、D四个铅球，其中A、C、D三球的质量为m，B球质量为2m，让A、B两球从距沙表面高H静止下落，C球从距沙表面高2H静止下落，D球从距沙表面高2H的光滑弯曲管道上端静止滑入，最后从管道下端竖直地落下（球在光滑管道中运动的能量损失不计）。实验测得A、B两球陷入沙深度分别为h1和h2，C、D两球陷入沙深度均为h3，且h1＜h2＜h3。</a:t>
            </a:r>
          </a:p>
          <a:p>
            <a:r>
              <a:rPr lang="zh-CN" altLang="zh-CN" sz="2000"/>
              <a:t>（1）本实验中，铅球的重力势能大小是通过</a:t>
            </a:r>
            <a:r>
              <a:rPr lang="zh-CN" altLang="zh-CN" sz="2000" u="sng"/>
              <a:t>　　　　　</a:t>
            </a:r>
            <a:r>
              <a:rPr lang="zh-CN" altLang="zh-CN" sz="2000"/>
              <a:t>　来反映的。</a:t>
            </a:r>
          </a:p>
          <a:p>
            <a:r>
              <a:rPr lang="zh-CN" altLang="zh-CN" sz="2000"/>
              <a:t>（2）比较A、B两球，发现B球陷入沙深度更大，由此可得出结论：当下落高度一定时，</a:t>
            </a:r>
            <a:r>
              <a:rPr lang="zh-CN" altLang="zh-CN" sz="2000" u="sng"/>
              <a:t>　　　　                　　</a:t>
            </a:r>
            <a:r>
              <a:rPr lang="zh-CN" altLang="zh-CN" sz="2000"/>
              <a:t>。</a:t>
            </a:r>
          </a:p>
          <a:p>
            <a:r>
              <a:rPr lang="zh-CN" altLang="zh-CN" sz="2000"/>
              <a:t>（3）比较</a:t>
            </a:r>
            <a:r>
              <a:rPr lang="zh-CN" altLang="zh-CN" sz="2000" u="sng"/>
              <a:t>　　　　　</a:t>
            </a:r>
            <a:r>
              <a:rPr lang="zh-CN" altLang="zh-CN" sz="2000"/>
              <a:t>两球，发现C球陷入沙中深度更大，由此可得出结论：当物体质量相同时，下落的高度越高，物体的重力势能越大。</a:t>
            </a:r>
          </a:p>
          <a:p>
            <a:r>
              <a:rPr lang="zh-CN" altLang="zh-CN" sz="2000"/>
              <a:t>（4）比较C、D两球，发现两球运动的路径不同，但陷入沙深度相同，由此可得出结论：物体的重力势能与物体运动的路径</a:t>
            </a:r>
            <a:r>
              <a:rPr lang="zh-CN" altLang="zh-CN" sz="2000" u="sng"/>
              <a:t>　　　　</a:t>
            </a:r>
            <a:r>
              <a:rPr lang="zh-CN" altLang="zh-CN" sz="2000"/>
              <a:t>（选填：“有关”或“无关”）。</a:t>
            </a:r>
          </a:p>
          <a:p>
            <a:r>
              <a:rPr lang="zh-CN" altLang="zh-CN" sz="2000"/>
              <a:t>（5）小球在下列过程陷入沙面前，将重力势能转化为</a:t>
            </a:r>
            <a:r>
              <a:rPr lang="zh-CN" altLang="zh-CN" sz="2000" u="sng"/>
              <a:t>　　　　</a:t>
            </a:r>
            <a:r>
              <a:rPr lang="zh-CN" altLang="zh-CN" sz="2000"/>
              <a:t>　能。</a:t>
            </a:r>
          </a:p>
        </p:txBody>
      </p:sp>
      <p:pic>
        <p:nvPicPr>
          <p:cNvPr id="49154" name="图片 -2147482592" descr="www.ziyuanku.com"/>
          <p:cNvPicPr>
            <a:picLocks noChangeAspect="1" noChangeArrowheads="1"/>
          </p:cNvPicPr>
          <p:nvPr/>
        </p:nvPicPr>
        <p:blipFill>
          <a:blip r:embed="rId2">
            <a:lum bright="20000" contrast="18000"/>
            <a:extLst>
              <a:ext uri="{28A0092B-C50C-407E-A947-70E740481C1C}">
                <a14:useLocalDpi xmlns:a14="http://schemas.microsoft.com/office/drawing/2010/main" val="0"/>
              </a:ext>
            </a:extLst>
          </a:blip>
          <a:srcRect/>
          <a:stretch>
            <a:fillRect/>
          </a:stretch>
        </p:blipFill>
        <p:spPr bwMode="auto">
          <a:xfrm>
            <a:off x="4489450" y="5453063"/>
            <a:ext cx="4105275" cy="1296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155" name="Text Box 34"/>
          <p:cNvSpPr txBox="1">
            <a:spLocks noChangeArrowheads="1"/>
          </p:cNvSpPr>
          <p:nvPr/>
        </p:nvSpPr>
        <p:spPr bwMode="auto">
          <a:xfrm>
            <a:off x="473075" y="5210175"/>
            <a:ext cx="5124450" cy="178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2000" b="1">
                <a:solidFill>
                  <a:srgbClr val="FF0000"/>
                </a:solidFill>
                <a:latin typeface="宋体" pitchFamily="2" charset="-122"/>
              </a:rPr>
              <a:t>（1）球陷入沙面的深度；</a:t>
            </a:r>
          </a:p>
          <a:p>
            <a:pPr>
              <a:spcBef>
                <a:spcPct val="50000"/>
              </a:spcBef>
            </a:pPr>
            <a:r>
              <a:rPr lang="zh-CN" altLang="en-US" sz="2000" b="1">
                <a:solidFill>
                  <a:srgbClr val="FF0000"/>
                </a:solidFill>
                <a:latin typeface="宋体" pitchFamily="2" charset="-122"/>
              </a:rPr>
              <a:t>（2）质量越大，重力势能越大；</a:t>
            </a:r>
          </a:p>
          <a:p>
            <a:pPr>
              <a:spcBef>
                <a:spcPct val="50000"/>
              </a:spcBef>
            </a:pPr>
            <a:r>
              <a:rPr lang="zh-CN" altLang="en-US" sz="2000" b="1">
                <a:solidFill>
                  <a:srgbClr val="FF0000"/>
                </a:solidFill>
                <a:latin typeface="宋体" pitchFamily="2" charset="-122"/>
              </a:rPr>
              <a:t>（3）A、C；（4）无关；</a:t>
            </a:r>
          </a:p>
          <a:p>
            <a:pPr>
              <a:spcBef>
                <a:spcPct val="50000"/>
              </a:spcBef>
            </a:pPr>
            <a:r>
              <a:rPr lang="zh-CN" altLang="en-US" sz="2000" b="1">
                <a:solidFill>
                  <a:srgbClr val="FF0000"/>
                </a:solidFill>
                <a:latin typeface="宋体" pitchFamily="2" charset="-122"/>
              </a:rPr>
              <a:t>（5）动；．</a:t>
            </a:r>
          </a:p>
        </p:txBody>
      </p:sp>
    </p:spTree>
    <p:extLst>
      <p:ext uri="{BB962C8B-B14F-4D97-AF65-F5344CB8AC3E}">
        <p14:creationId xmlns:p14="http://schemas.microsoft.com/office/powerpoint/2010/main" val="2192602599"/>
      </p:ext>
    </p:extLst>
  </p:cSld>
  <p:clrMapOvr>
    <a:masterClrMapping/>
  </p:clrMapOvr>
  <p:transition advClick="0"/>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TextBox 1"/>
          <p:cNvSpPr txBox="1">
            <a:spLocks noChangeArrowheads="1"/>
          </p:cNvSpPr>
          <p:nvPr/>
        </p:nvSpPr>
        <p:spPr bwMode="auto">
          <a:xfrm>
            <a:off x="4527550" y="2886075"/>
            <a:ext cx="2809875"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2800" b="1">
                <a:solidFill>
                  <a:srgbClr val="00B050"/>
                </a:solidFill>
                <a:latin typeface="宋体" pitchFamily="2" charset="-122"/>
              </a:rPr>
              <a:t>发生弹性形变的</a:t>
            </a:r>
          </a:p>
          <a:p>
            <a:pPr>
              <a:lnSpc>
                <a:spcPct val="150000"/>
              </a:lnSpc>
            </a:pPr>
            <a:r>
              <a:rPr lang="zh-CN" altLang="en-US" sz="2800" b="1">
                <a:solidFill>
                  <a:srgbClr val="00B050"/>
                </a:solidFill>
                <a:latin typeface="宋体" pitchFamily="2" charset="-122"/>
              </a:rPr>
              <a:t>物体也有</a:t>
            </a:r>
            <a:r>
              <a:rPr lang="en-US" altLang="zh-CN" sz="2800" b="1">
                <a:solidFill>
                  <a:srgbClr val="00B050"/>
                </a:solidFill>
                <a:latin typeface="宋体" pitchFamily="2" charset="-122"/>
              </a:rPr>
              <a:t>______</a:t>
            </a:r>
            <a:r>
              <a:rPr lang="zh-CN" altLang="en-US" sz="2800" b="1">
                <a:solidFill>
                  <a:srgbClr val="00B050"/>
                </a:solidFill>
                <a:latin typeface="宋体" pitchFamily="2" charset="-122"/>
              </a:rPr>
              <a:t>。</a:t>
            </a:r>
          </a:p>
        </p:txBody>
      </p:sp>
      <p:sp>
        <p:nvSpPr>
          <p:cNvPr id="7" name="Rectangle 3"/>
          <p:cNvSpPr>
            <a:spLocks noChangeArrowheads="1"/>
          </p:cNvSpPr>
          <p:nvPr/>
        </p:nvSpPr>
        <p:spPr bwMode="auto">
          <a:xfrm>
            <a:off x="696913" y="214313"/>
            <a:ext cx="1970087" cy="520700"/>
          </a:xfrm>
          <a:prstGeom prst="rect">
            <a:avLst/>
          </a:prstGeom>
          <a:noFill/>
          <a:ln w="9525">
            <a:noFill/>
            <a:miter lim="800000"/>
          </a:ln>
        </p:spPr>
        <p:txBody>
          <a:bodyPr wrap="none">
            <a:spAutoFit/>
          </a:bodyPr>
          <a:lstStyle/>
          <a:p>
            <a:pPr>
              <a:defRPr/>
            </a:pPr>
            <a:r>
              <a:rPr kumimoji="1" lang="zh-CN" altLang="en-US" sz="2800" b="1" dirty="0">
                <a:latin typeface="+mn-ea"/>
                <a:ea typeface="+mn-ea"/>
              </a:rPr>
              <a:t>看图，回答</a:t>
            </a:r>
          </a:p>
        </p:txBody>
      </p:sp>
      <p:sp>
        <p:nvSpPr>
          <p:cNvPr id="2" name="文本框 1"/>
          <p:cNvSpPr txBox="1">
            <a:spLocks noChangeArrowheads="1"/>
          </p:cNvSpPr>
          <p:nvPr/>
        </p:nvSpPr>
        <p:spPr bwMode="auto">
          <a:xfrm>
            <a:off x="6208713" y="3576638"/>
            <a:ext cx="896937" cy="52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800" b="1">
                <a:solidFill>
                  <a:srgbClr val="C00000"/>
                </a:solidFill>
                <a:latin typeface="宋体" pitchFamily="2" charset="-122"/>
              </a:rPr>
              <a:t>能量</a:t>
            </a:r>
          </a:p>
        </p:txBody>
      </p:sp>
      <p:pic>
        <p:nvPicPr>
          <p:cNvPr id="50180"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2988" y="1425575"/>
            <a:ext cx="2233612" cy="171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181" name="Picture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42975" y="3430588"/>
            <a:ext cx="2333625" cy="199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Box 20"/>
          <p:cNvSpPr txBox="1">
            <a:spLocks noChangeArrowheads="1"/>
          </p:cNvSpPr>
          <p:nvPr/>
        </p:nvSpPr>
        <p:spPr bwMode="auto">
          <a:xfrm>
            <a:off x="847725" y="5626100"/>
            <a:ext cx="6769100" cy="53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spcBef>
                <a:spcPct val="50000"/>
              </a:spcBef>
            </a:pPr>
            <a:r>
              <a:rPr lang="zh-CN" altLang="en-US" sz="2400">
                <a:solidFill>
                  <a:srgbClr val="FF0000"/>
                </a:solidFill>
                <a:latin typeface="Times New Roman" pitchFamily="18" charset="0"/>
                <a:ea typeface="黑体" pitchFamily="49" charset="-122"/>
              </a:rPr>
              <a:t>物体由于发生弹性形变而具有的能叫做弹性势能。</a:t>
            </a:r>
          </a:p>
        </p:txBody>
      </p:sp>
    </p:spTree>
    <p:extLst>
      <p:ext uri="{BB962C8B-B14F-4D97-AF65-F5344CB8AC3E}">
        <p14:creationId xmlns:p14="http://schemas.microsoft.com/office/powerpoint/2010/main" val="3075825400"/>
      </p:ext>
    </p:extLst>
  </p:cSld>
  <p:clrMapOvr>
    <a:masterClrMapping/>
  </p:clrMapOvr>
  <p:transition>
    <p:sndAc>
      <p:stSnd>
        <p:snd r:embed="rId2"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ppt_x</p:attrName>
                                        </p:attrNameLst>
                                      </p:cBhvr>
                                      <p:tavLst>
                                        <p:tav tm="0">
                                          <p:val>
                                            <p:strVal val="#ppt_x"/>
                                          </p:val>
                                        </p:tav>
                                        <p:tav tm="100000">
                                          <p:val>
                                            <p:strVal val="#ppt_x"/>
                                          </p:val>
                                        </p:tav>
                                      </p:tavLst>
                                    </p:anim>
                                    <p:anim calcmode="lin" valueType="num">
                                      <p:cBhvr>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P spid="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1201" name="对象 1"/>
          <p:cNvGraphicFramePr>
            <a:graphicFrameLocks/>
          </p:cNvGraphicFramePr>
          <p:nvPr/>
        </p:nvGraphicFramePr>
        <p:xfrm>
          <a:off x="1989138" y="2528888"/>
          <a:ext cx="4167187" cy="1330325"/>
        </p:xfrm>
        <a:graphic>
          <a:graphicData uri="http://schemas.openxmlformats.org/presentationml/2006/ole">
            <mc:AlternateContent xmlns:mc="http://schemas.openxmlformats.org/markup-compatibility/2006">
              <mc:Choice xmlns:v="urn:schemas-microsoft-com:vml" Requires="v">
                <p:oleObj spid="_x0000_s231426" r:id="rId3" imgW="3191040" imgH="819000" progId="Paint.Picture">
                  <p:embed/>
                </p:oleObj>
              </mc:Choice>
              <mc:Fallback>
                <p:oleObj r:id="rId3" imgW="3191040" imgH="819000" progId="Paint.Picture">
                  <p:embed/>
                  <p:pic>
                    <p:nvPicPr>
                      <p:cNvPr id="0" name=""/>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89138" y="2528888"/>
                        <a:ext cx="4167187"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4" name="文本框 3"/>
          <p:cNvSpPr txBox="1"/>
          <p:nvPr/>
        </p:nvSpPr>
        <p:spPr>
          <a:xfrm>
            <a:off x="548640" y="1273810"/>
            <a:ext cx="8054975" cy="1198873"/>
          </a:xfrm>
          <a:prstGeom prst="rect">
            <a:avLst/>
          </a:prstGeom>
          <a:noFill/>
        </p:spPr>
        <p:txBody>
          <a:bodyPr wrap="none">
            <a:spAutoFit/>
          </a:bodyPr>
          <a:lstStyle/>
          <a:p>
            <a:r>
              <a:rPr lang="zh-CN" altLang="en-US" sz="2400" b="1" noProof="1">
                <a:gradFill>
                  <a:gsLst>
                    <a:gs pos="0">
                      <a:srgbClr val="012D86"/>
                    </a:gs>
                    <a:gs pos="100000">
                      <a:srgbClr val="0E2557"/>
                    </a:gs>
                  </a:gsLst>
                  <a:lin scaled="0"/>
                </a:gradFill>
              </a:rPr>
              <a:t>如图所示，弹簧的左端固定，右端与物体</a:t>
            </a:r>
            <a:r>
              <a:rPr lang="en-US" altLang="zh-CN" sz="2400" b="1" noProof="1">
                <a:gradFill>
                  <a:gsLst>
                    <a:gs pos="0">
                      <a:srgbClr val="012D86"/>
                    </a:gs>
                    <a:gs pos="100000">
                      <a:srgbClr val="0E2557"/>
                    </a:gs>
                  </a:gsLst>
                  <a:lin scaled="0"/>
                </a:gradFill>
              </a:rPr>
              <a:t>A</a:t>
            </a:r>
            <a:r>
              <a:rPr lang="zh-CN" altLang="en-US" sz="2400" b="1" noProof="1">
                <a:gradFill>
                  <a:gsLst>
                    <a:gs pos="0">
                      <a:srgbClr val="012D86"/>
                    </a:gs>
                    <a:gs pos="100000">
                      <a:srgbClr val="0E2557"/>
                    </a:gs>
                  </a:gsLst>
                  <a:lin scaled="0"/>
                </a:gradFill>
              </a:rPr>
              <a:t>相连固定，将物</a:t>
            </a:r>
          </a:p>
          <a:p>
            <a:r>
              <a:rPr lang="zh-CN" altLang="en-US" sz="2400" b="1" noProof="1">
                <a:gradFill>
                  <a:gsLst>
                    <a:gs pos="0">
                      <a:srgbClr val="012D86"/>
                    </a:gs>
                    <a:gs pos="100000">
                      <a:srgbClr val="0E2557"/>
                    </a:gs>
                  </a:gsLst>
                  <a:lin scaled="0"/>
                </a:gradFill>
              </a:rPr>
              <a:t>体拉到虚线位置放手后，发现弹簧拉动物体</a:t>
            </a:r>
            <a:r>
              <a:rPr lang="en-US" altLang="zh-CN" sz="2400" b="1" noProof="1">
                <a:gradFill>
                  <a:gsLst>
                    <a:gs pos="0">
                      <a:srgbClr val="012D86"/>
                    </a:gs>
                    <a:gs pos="100000">
                      <a:srgbClr val="0E2557"/>
                    </a:gs>
                  </a:gsLst>
                  <a:lin scaled="0"/>
                </a:gradFill>
              </a:rPr>
              <a:t>A</a:t>
            </a:r>
            <a:r>
              <a:rPr lang="zh-CN" altLang="en-US" sz="2400" b="1" noProof="1">
                <a:gradFill>
                  <a:gsLst>
                    <a:gs pos="0">
                      <a:srgbClr val="012D86"/>
                    </a:gs>
                    <a:gs pos="100000">
                      <a:srgbClr val="0E2557"/>
                    </a:gs>
                  </a:gsLst>
                  <a:lin scaled="0"/>
                </a:gradFill>
              </a:rPr>
              <a:t>向左运动，且</a:t>
            </a:r>
          </a:p>
          <a:p>
            <a:r>
              <a:rPr lang="zh-CN" altLang="en-US" sz="2400" b="1" noProof="1">
                <a:gradFill>
                  <a:gsLst>
                    <a:gs pos="0">
                      <a:srgbClr val="012D86"/>
                    </a:gs>
                    <a:gs pos="100000">
                      <a:srgbClr val="0E2557"/>
                    </a:gs>
                  </a:gsLst>
                  <a:lin scaled="0"/>
                </a:gradFill>
              </a:rPr>
              <a:t>弹簧伸长越长时，拉动物体</a:t>
            </a:r>
            <a:r>
              <a:rPr lang="en-US" altLang="zh-CN" sz="2400" b="1" noProof="1">
                <a:gradFill>
                  <a:gsLst>
                    <a:gs pos="0">
                      <a:srgbClr val="012D86"/>
                    </a:gs>
                    <a:gs pos="100000">
                      <a:srgbClr val="0E2557"/>
                    </a:gs>
                  </a:gsLst>
                  <a:lin scaled="0"/>
                </a:gradFill>
              </a:rPr>
              <a:t>A</a:t>
            </a:r>
            <a:r>
              <a:rPr lang="zh-CN" altLang="en-US" sz="2400" b="1" noProof="1">
                <a:gradFill>
                  <a:gsLst>
                    <a:gs pos="0">
                      <a:srgbClr val="012D86"/>
                    </a:gs>
                    <a:gs pos="100000">
                      <a:srgbClr val="0E2557"/>
                    </a:gs>
                  </a:gsLst>
                  <a:lin scaled="0"/>
                </a:gradFill>
              </a:rPr>
              <a:t>运动距离也越远。</a:t>
            </a:r>
          </a:p>
        </p:txBody>
      </p:sp>
      <p:sp>
        <p:nvSpPr>
          <p:cNvPr id="7" name="文本框 6"/>
          <p:cNvSpPr txBox="1"/>
          <p:nvPr/>
        </p:nvSpPr>
        <p:spPr>
          <a:xfrm>
            <a:off x="464184" y="4495799"/>
            <a:ext cx="7528557" cy="460375"/>
          </a:xfrm>
          <a:prstGeom prst="rect">
            <a:avLst/>
          </a:prstGeom>
          <a:noFill/>
        </p:spPr>
        <p:txBody>
          <a:bodyPr wrap="none">
            <a:spAutoFit/>
          </a:bodyPr>
          <a:lstStyle/>
          <a:p>
            <a:r>
              <a:rPr lang="zh-CN" altLang="en-US" sz="2400" b="1" noProof="1">
                <a:gradFill>
                  <a:gsLst>
                    <a:gs pos="0">
                      <a:srgbClr val="FE4444"/>
                    </a:gs>
                    <a:gs pos="100000">
                      <a:srgbClr val="832B2B"/>
                    </a:gs>
                  </a:gsLst>
                  <a:lin scaled="0"/>
                </a:gradFill>
                <a:sym typeface="+mn-ea"/>
              </a:rPr>
              <a:t>同一物体</a:t>
            </a:r>
            <a:r>
              <a:rPr lang="zh-CN" altLang="en-US" sz="2400" b="1" noProof="1">
                <a:gradFill>
                  <a:gsLst>
                    <a:gs pos="0">
                      <a:srgbClr val="FE4444"/>
                    </a:gs>
                    <a:gs pos="100000">
                      <a:srgbClr val="832B2B"/>
                    </a:gs>
                  </a:gsLst>
                  <a:lin scaled="0"/>
                </a:gradFill>
              </a:rPr>
              <a:t>发生弹性形变越大，物体的弹性势能就越大。</a:t>
            </a:r>
          </a:p>
        </p:txBody>
      </p:sp>
      <p:sp>
        <p:nvSpPr>
          <p:cNvPr id="12" name="文本框 11"/>
          <p:cNvSpPr txBox="1"/>
          <p:nvPr/>
        </p:nvSpPr>
        <p:spPr>
          <a:xfrm>
            <a:off x="737235" y="506094"/>
            <a:ext cx="7866380" cy="521966"/>
          </a:xfrm>
          <a:prstGeom prst="rect">
            <a:avLst/>
          </a:prstGeom>
          <a:noFill/>
        </p:spPr>
        <p:txBody>
          <a:bodyPr>
            <a:spAutoFit/>
          </a:bodyPr>
          <a:lstStyle/>
          <a:p>
            <a:r>
              <a:rPr lang="zh-CN" altLang="en-US" sz="2800" b="1" noProof="1">
                <a:ln>
                  <a:solidFill>
                    <a:schemeClr val="tx1">
                      <a:lumMod val="95000"/>
                      <a:lumOff val="5000"/>
                    </a:schemeClr>
                  </a:solidFill>
                </a:ln>
                <a:solidFill>
                  <a:srgbClr val="00B050"/>
                </a:solidFill>
                <a:latin typeface="宋体" panose="02010600030101010101" pitchFamily="2" charset="-122"/>
                <a:sym typeface="+mn-ea"/>
              </a:rPr>
              <a:t>物体的弹性势能的大小跟那些因素有关？</a:t>
            </a:r>
          </a:p>
        </p:txBody>
      </p:sp>
      <p:sp>
        <p:nvSpPr>
          <p:cNvPr id="2" name="右箭头 1">
            <a:hlinkClick r:id="rId5" action="ppaction://hlinkfile"/>
          </p:cNvPr>
          <p:cNvSpPr/>
          <p:nvPr/>
        </p:nvSpPr>
        <p:spPr>
          <a:xfrm>
            <a:off x="7164388" y="5445125"/>
            <a:ext cx="576262" cy="4318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p>
        </p:txBody>
      </p:sp>
    </p:spTree>
    <p:extLst>
      <p:ext uri="{BB962C8B-B14F-4D97-AF65-F5344CB8AC3E}">
        <p14:creationId xmlns:p14="http://schemas.microsoft.com/office/powerpoint/2010/main" val="223247038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ppt_x</p:attrName>
                                        </p:attrNameLst>
                                      </p:cBhvr>
                                      <p:tavLst>
                                        <p:tav tm="0">
                                          <p:val>
                                            <p:strVal val="#ppt_x"/>
                                          </p:val>
                                        </p:tav>
                                        <p:tav tm="100000">
                                          <p:val>
                                            <p:strVal val="#ppt_x"/>
                                          </p:val>
                                        </p:tav>
                                      </p:tavLst>
                                    </p:anim>
                                    <p:anim calcmode="lin" valueType="num">
                                      <p:cBhvr>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7412" name="图片 17411" descr="200812242058003308820910-0"/>
          <p:cNvPicPr>
            <a:picLocks noChangeAspect="1" noChangeArrowheads="1"/>
          </p:cNvPicPr>
          <p:nvPr/>
        </p:nvPicPr>
        <p:blipFill>
          <a:blip r:embed="rId3">
            <a:extLst>
              <a:ext uri="{28A0092B-C50C-407E-A947-70E740481C1C}">
                <a14:useLocalDpi xmlns:a14="http://schemas.microsoft.com/office/drawing/2010/main" val="0"/>
              </a:ext>
            </a:extLst>
          </a:blip>
          <a:srcRect l="7532" t="1698" r="6163" b="17870"/>
          <a:stretch>
            <a:fillRect/>
          </a:stretch>
        </p:blipFill>
        <p:spPr bwMode="auto">
          <a:xfrm>
            <a:off x="5156200" y="1438275"/>
            <a:ext cx="3313113" cy="236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3667" name="Text Box 26"/>
          <p:cNvSpPr txBox="1">
            <a:spLocks noChangeArrowheads="1"/>
          </p:cNvSpPr>
          <p:nvPr/>
        </p:nvSpPr>
        <p:spPr bwMode="auto">
          <a:xfrm>
            <a:off x="4948238" y="3906838"/>
            <a:ext cx="3960812" cy="1554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3200" b="1">
                <a:latin typeface="黑体" pitchFamily="49" charset="-122"/>
                <a:ea typeface="黑体" pitchFamily="49" charset="-122"/>
              </a:rPr>
              <a:t>事实表明：弹性形变越大，物体的弹性势能就越大。</a:t>
            </a:r>
            <a:endParaRPr lang="zh-CN" altLang="en-US" sz="3200" b="1">
              <a:solidFill>
                <a:srgbClr val="FF0000"/>
              </a:solidFill>
              <a:latin typeface="黑体" pitchFamily="49" charset="-122"/>
              <a:ea typeface="黑体" pitchFamily="49" charset="-122"/>
            </a:endParaRPr>
          </a:p>
        </p:txBody>
      </p:sp>
      <p:pic>
        <p:nvPicPr>
          <p:cNvPr id="52227" name="图片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92275" y="1557338"/>
            <a:ext cx="2447925" cy="302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709635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17412"/>
                                        </p:tgtEl>
                                        <p:attrNameLst>
                                          <p:attrName>style.visibility</p:attrName>
                                        </p:attrNameLst>
                                      </p:cBhvr>
                                      <p:to>
                                        <p:strVal val="visible"/>
                                      </p:to>
                                    </p:set>
                                    <p:animEffect transition="in" filter="dissolve">
                                      <p:cBhvr>
                                        <p:cTn id="7" dur="500"/>
                                        <p:tgtEl>
                                          <p:spTgt spid="1741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113667"/>
                                        </p:tgtEl>
                                        <p:attrNameLst>
                                          <p:attrName>style.visibility</p:attrName>
                                        </p:attrNameLst>
                                      </p:cBhvr>
                                      <p:to>
                                        <p:strVal val="visible"/>
                                      </p:to>
                                    </p:set>
                                    <p:animEffect transition="in" filter="slide(fromBottom)">
                                      <p:cBhvr>
                                        <p:cTn id="12" dur="500"/>
                                        <p:tgtEl>
                                          <p:spTgt spid="1136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667"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Rectangle 3"/>
          <p:cNvSpPr>
            <a:spLocks noGrp="1" noChangeArrowheads="1"/>
          </p:cNvSpPr>
          <p:nvPr>
            <p:ph idx="1"/>
          </p:nvPr>
        </p:nvSpPr>
        <p:spPr>
          <a:xfrm>
            <a:off x="0" y="642938"/>
            <a:ext cx="9144000" cy="6215062"/>
          </a:xfrm>
        </p:spPr>
        <p:txBody>
          <a:bodyPr/>
          <a:lstStyle/>
          <a:p>
            <a:pPr>
              <a:lnSpc>
                <a:spcPct val="90000"/>
              </a:lnSpc>
              <a:buFontTx/>
              <a:buNone/>
            </a:pPr>
            <a:r>
              <a:rPr lang="en-US" altLang="zh-CN" sz="3600" b="1" smtClean="0">
                <a:solidFill>
                  <a:srgbClr val="FF0000"/>
                </a:solidFill>
                <a:latin typeface="宋体" pitchFamily="2" charset="-122"/>
              </a:rPr>
              <a:t>1.</a:t>
            </a:r>
            <a:r>
              <a:rPr lang="zh-CN" altLang="en-US" sz="3600" b="1" smtClean="0">
                <a:solidFill>
                  <a:srgbClr val="FF0000"/>
                </a:solidFill>
                <a:latin typeface="宋体" pitchFamily="2" charset="-122"/>
              </a:rPr>
              <a:t>下列物体具有什么形式的能量：</a:t>
            </a:r>
          </a:p>
          <a:p>
            <a:pPr>
              <a:lnSpc>
                <a:spcPct val="90000"/>
              </a:lnSpc>
              <a:buFontTx/>
              <a:buNone/>
            </a:pPr>
            <a:r>
              <a:rPr lang="zh-CN" altLang="en-US" sz="3600" b="1" smtClean="0">
                <a:solidFill>
                  <a:schemeClr val="tx2"/>
                </a:solidFill>
                <a:latin typeface="宋体" pitchFamily="2" charset="-122"/>
              </a:rPr>
              <a:t>（</a:t>
            </a:r>
            <a:r>
              <a:rPr lang="en-US" altLang="zh-CN" sz="3600" b="1" smtClean="0">
                <a:solidFill>
                  <a:schemeClr val="tx2"/>
                </a:solidFill>
                <a:latin typeface="宋体" pitchFamily="2" charset="-122"/>
              </a:rPr>
              <a:t>1</a:t>
            </a:r>
            <a:r>
              <a:rPr lang="zh-CN" altLang="en-US" sz="3600" b="1" smtClean="0">
                <a:solidFill>
                  <a:schemeClr val="tx2"/>
                </a:solidFill>
                <a:latin typeface="宋体" pitchFamily="2" charset="-122"/>
              </a:rPr>
              <a:t>）水平行驶的汽车：</a:t>
            </a:r>
            <a:r>
              <a:rPr lang="en-US" altLang="zh-CN" sz="3600" b="1" smtClean="0">
                <a:solidFill>
                  <a:schemeClr val="tx2"/>
                </a:solidFill>
                <a:latin typeface="宋体" pitchFamily="2" charset="-122"/>
              </a:rPr>
              <a:t>___________</a:t>
            </a:r>
          </a:p>
          <a:p>
            <a:pPr>
              <a:lnSpc>
                <a:spcPct val="90000"/>
              </a:lnSpc>
              <a:buFontTx/>
              <a:buNone/>
            </a:pPr>
            <a:r>
              <a:rPr lang="zh-CN" altLang="en-US" sz="3600" b="1" smtClean="0">
                <a:solidFill>
                  <a:schemeClr val="tx2"/>
                </a:solidFill>
                <a:latin typeface="宋体" pitchFamily="2" charset="-122"/>
              </a:rPr>
              <a:t>（</a:t>
            </a:r>
            <a:r>
              <a:rPr lang="en-US" altLang="zh-CN" sz="3600" b="1" smtClean="0">
                <a:solidFill>
                  <a:schemeClr val="tx2"/>
                </a:solidFill>
                <a:latin typeface="宋体" pitchFamily="2" charset="-122"/>
              </a:rPr>
              <a:t>2</a:t>
            </a:r>
            <a:r>
              <a:rPr lang="zh-CN" altLang="en-US" sz="3600" b="1" smtClean="0">
                <a:solidFill>
                  <a:schemeClr val="tx2"/>
                </a:solidFill>
                <a:latin typeface="宋体" pitchFamily="2" charset="-122"/>
              </a:rPr>
              <a:t>）正在爬坡的汽车：</a:t>
            </a:r>
            <a:r>
              <a:rPr lang="en-US" altLang="zh-CN" sz="3600" b="1" smtClean="0">
                <a:solidFill>
                  <a:schemeClr val="tx2"/>
                </a:solidFill>
                <a:latin typeface="宋体" pitchFamily="2" charset="-122"/>
              </a:rPr>
              <a:t>___________</a:t>
            </a:r>
          </a:p>
          <a:p>
            <a:pPr>
              <a:lnSpc>
                <a:spcPct val="90000"/>
              </a:lnSpc>
              <a:buFontTx/>
              <a:buNone/>
            </a:pPr>
            <a:r>
              <a:rPr lang="zh-CN" altLang="en-US" sz="3600" b="1" smtClean="0">
                <a:solidFill>
                  <a:schemeClr val="tx2"/>
                </a:solidFill>
                <a:latin typeface="宋体" pitchFamily="2" charset="-122"/>
              </a:rPr>
              <a:t>（</a:t>
            </a:r>
            <a:r>
              <a:rPr lang="en-US" altLang="zh-CN" sz="3600" b="1" smtClean="0">
                <a:solidFill>
                  <a:schemeClr val="tx2"/>
                </a:solidFill>
                <a:latin typeface="宋体" pitchFamily="2" charset="-122"/>
              </a:rPr>
              <a:t>3</a:t>
            </a:r>
            <a:r>
              <a:rPr lang="zh-CN" altLang="en-US" sz="3600" b="1" smtClean="0">
                <a:solidFill>
                  <a:schemeClr val="tx2"/>
                </a:solidFill>
                <a:latin typeface="宋体" pitchFamily="2" charset="-122"/>
              </a:rPr>
              <a:t>）山顶上的石头：</a:t>
            </a:r>
            <a:r>
              <a:rPr lang="en-US" altLang="zh-CN" sz="3600" b="1" smtClean="0">
                <a:solidFill>
                  <a:schemeClr val="tx2"/>
                </a:solidFill>
                <a:latin typeface="宋体" pitchFamily="2" charset="-122"/>
              </a:rPr>
              <a:t>___________</a:t>
            </a:r>
          </a:p>
          <a:p>
            <a:pPr>
              <a:lnSpc>
                <a:spcPct val="90000"/>
              </a:lnSpc>
              <a:buFontTx/>
              <a:buNone/>
            </a:pPr>
            <a:r>
              <a:rPr lang="zh-CN" altLang="en-US" sz="3600" b="1" smtClean="0">
                <a:solidFill>
                  <a:schemeClr val="tx2"/>
                </a:solidFill>
                <a:latin typeface="宋体" pitchFamily="2" charset="-122"/>
              </a:rPr>
              <a:t>（</a:t>
            </a:r>
            <a:r>
              <a:rPr lang="en-US" altLang="zh-CN" sz="3600" b="1" smtClean="0">
                <a:solidFill>
                  <a:schemeClr val="tx2"/>
                </a:solidFill>
                <a:latin typeface="宋体" pitchFamily="2" charset="-122"/>
              </a:rPr>
              <a:t>4</a:t>
            </a:r>
            <a:r>
              <a:rPr lang="zh-CN" altLang="en-US" sz="3600" b="1" smtClean="0">
                <a:solidFill>
                  <a:schemeClr val="tx2"/>
                </a:solidFill>
                <a:latin typeface="宋体" pitchFamily="2" charset="-122"/>
              </a:rPr>
              <a:t>）山顶上滚下的石头：</a:t>
            </a:r>
            <a:r>
              <a:rPr lang="en-US" altLang="zh-CN" sz="3600" b="1" smtClean="0">
                <a:solidFill>
                  <a:schemeClr val="tx2"/>
                </a:solidFill>
                <a:latin typeface="宋体" pitchFamily="2" charset="-122"/>
              </a:rPr>
              <a:t>___________</a:t>
            </a:r>
          </a:p>
          <a:p>
            <a:pPr>
              <a:lnSpc>
                <a:spcPct val="90000"/>
              </a:lnSpc>
              <a:buFontTx/>
              <a:buNone/>
            </a:pPr>
            <a:r>
              <a:rPr lang="zh-CN" altLang="en-US" sz="3600" b="1" smtClean="0">
                <a:solidFill>
                  <a:schemeClr val="tx2"/>
                </a:solidFill>
                <a:latin typeface="宋体" pitchFamily="2" charset="-122"/>
              </a:rPr>
              <a:t>（</a:t>
            </a:r>
            <a:r>
              <a:rPr lang="en-US" altLang="zh-CN" sz="3600" b="1" smtClean="0">
                <a:solidFill>
                  <a:schemeClr val="tx2"/>
                </a:solidFill>
                <a:latin typeface="宋体" pitchFamily="2" charset="-122"/>
              </a:rPr>
              <a:t>5</a:t>
            </a:r>
            <a:r>
              <a:rPr lang="zh-CN" altLang="en-US" sz="3600" b="1" smtClean="0">
                <a:solidFill>
                  <a:schemeClr val="tx2"/>
                </a:solidFill>
                <a:latin typeface="宋体" pitchFamily="2" charset="-122"/>
              </a:rPr>
              <a:t>）天花板上的吊灯： </a:t>
            </a:r>
            <a:r>
              <a:rPr lang="en-US" altLang="zh-CN" sz="3600" b="1" smtClean="0">
                <a:solidFill>
                  <a:schemeClr val="tx2"/>
                </a:solidFill>
                <a:latin typeface="宋体" pitchFamily="2" charset="-122"/>
              </a:rPr>
              <a:t>___________</a:t>
            </a:r>
          </a:p>
          <a:p>
            <a:pPr>
              <a:lnSpc>
                <a:spcPct val="90000"/>
              </a:lnSpc>
              <a:buFontTx/>
              <a:buNone/>
            </a:pPr>
            <a:r>
              <a:rPr lang="zh-CN" altLang="en-US" sz="3600" b="1" smtClean="0">
                <a:solidFill>
                  <a:schemeClr val="tx2"/>
                </a:solidFill>
                <a:latin typeface="宋体" pitchFamily="2" charset="-122"/>
              </a:rPr>
              <a:t>（</a:t>
            </a:r>
            <a:r>
              <a:rPr lang="en-US" altLang="zh-CN" sz="3600" b="1" smtClean="0">
                <a:solidFill>
                  <a:schemeClr val="tx2"/>
                </a:solidFill>
                <a:latin typeface="宋体" pitchFamily="2" charset="-122"/>
              </a:rPr>
              <a:t>6</a:t>
            </a:r>
            <a:r>
              <a:rPr lang="zh-CN" altLang="en-US" sz="3600" b="1" smtClean="0">
                <a:solidFill>
                  <a:schemeClr val="tx2"/>
                </a:solidFill>
                <a:latin typeface="宋体" pitchFamily="2" charset="-122"/>
              </a:rPr>
              <a:t>）天花板上摇摆的吊灯：</a:t>
            </a:r>
            <a:r>
              <a:rPr lang="en-US" altLang="zh-CN" sz="3600" b="1" smtClean="0">
                <a:solidFill>
                  <a:schemeClr val="tx2"/>
                </a:solidFill>
                <a:latin typeface="宋体" pitchFamily="2" charset="-122"/>
              </a:rPr>
              <a:t>___________</a:t>
            </a:r>
          </a:p>
          <a:p>
            <a:pPr>
              <a:lnSpc>
                <a:spcPct val="90000"/>
              </a:lnSpc>
              <a:buFontTx/>
              <a:buNone/>
            </a:pPr>
            <a:r>
              <a:rPr lang="zh-CN" altLang="en-US" sz="3600" b="1" smtClean="0">
                <a:solidFill>
                  <a:schemeClr val="tx2"/>
                </a:solidFill>
                <a:latin typeface="宋体" pitchFamily="2" charset="-122"/>
              </a:rPr>
              <a:t>（</a:t>
            </a:r>
            <a:r>
              <a:rPr lang="en-US" altLang="zh-CN" sz="3600" b="1" smtClean="0">
                <a:solidFill>
                  <a:schemeClr val="tx2"/>
                </a:solidFill>
                <a:latin typeface="宋体" pitchFamily="2" charset="-122"/>
              </a:rPr>
              <a:t>7</a:t>
            </a:r>
            <a:r>
              <a:rPr lang="zh-CN" altLang="en-US" sz="3600" b="1" smtClean="0">
                <a:solidFill>
                  <a:schemeClr val="tx2"/>
                </a:solidFill>
                <a:latin typeface="宋体" pitchFamily="2" charset="-122"/>
              </a:rPr>
              <a:t>）拉长的橡皮筋：</a:t>
            </a:r>
            <a:r>
              <a:rPr lang="en-US" altLang="zh-CN" sz="3600" b="1" smtClean="0">
                <a:solidFill>
                  <a:schemeClr val="tx2"/>
                </a:solidFill>
                <a:latin typeface="宋体" pitchFamily="2" charset="-122"/>
              </a:rPr>
              <a:t>___________</a:t>
            </a:r>
          </a:p>
          <a:p>
            <a:pPr>
              <a:lnSpc>
                <a:spcPct val="90000"/>
              </a:lnSpc>
              <a:buFontTx/>
              <a:buNone/>
            </a:pPr>
            <a:r>
              <a:rPr lang="zh-CN" altLang="en-US" sz="3600" b="1" smtClean="0">
                <a:solidFill>
                  <a:schemeClr val="tx2"/>
                </a:solidFill>
                <a:latin typeface="宋体" pitchFamily="2" charset="-122"/>
              </a:rPr>
              <a:t>（</a:t>
            </a:r>
            <a:r>
              <a:rPr lang="en-US" altLang="zh-CN" sz="3600" b="1" smtClean="0">
                <a:solidFill>
                  <a:schemeClr val="tx2"/>
                </a:solidFill>
                <a:latin typeface="宋体" pitchFamily="2" charset="-122"/>
              </a:rPr>
              <a:t>8</a:t>
            </a:r>
            <a:r>
              <a:rPr lang="zh-CN" altLang="en-US" sz="3600" b="1" smtClean="0">
                <a:solidFill>
                  <a:schemeClr val="tx2"/>
                </a:solidFill>
                <a:latin typeface="宋体" pitchFamily="2" charset="-122"/>
              </a:rPr>
              <a:t>）下落的雨滴：</a:t>
            </a:r>
            <a:r>
              <a:rPr lang="en-US" altLang="zh-CN" sz="3600" b="1" smtClean="0">
                <a:solidFill>
                  <a:schemeClr val="tx2"/>
                </a:solidFill>
                <a:latin typeface="宋体" pitchFamily="2" charset="-122"/>
              </a:rPr>
              <a:t>___________</a:t>
            </a:r>
          </a:p>
          <a:p>
            <a:pPr>
              <a:lnSpc>
                <a:spcPct val="90000"/>
              </a:lnSpc>
              <a:buFontTx/>
              <a:buNone/>
            </a:pPr>
            <a:r>
              <a:rPr lang="en-US" altLang="zh-CN" sz="3600" b="1" smtClean="0">
                <a:solidFill>
                  <a:schemeClr val="tx2"/>
                </a:solidFill>
                <a:latin typeface="宋体" pitchFamily="2" charset="-122"/>
              </a:rPr>
              <a:t> (9)</a:t>
            </a:r>
            <a:r>
              <a:rPr lang="zh-CN" altLang="en-US" sz="3600" b="1" smtClean="0">
                <a:solidFill>
                  <a:schemeClr val="tx2"/>
                </a:solidFill>
                <a:latin typeface="宋体" pitchFamily="2" charset="-122"/>
              </a:rPr>
              <a:t>升空的火箭</a:t>
            </a:r>
            <a:r>
              <a:rPr lang="en-US" altLang="zh-CN" sz="3600" b="1" smtClean="0">
                <a:solidFill>
                  <a:schemeClr val="tx2"/>
                </a:solidFill>
                <a:latin typeface="宋体" pitchFamily="2" charset="-122"/>
              </a:rPr>
              <a:t>:</a:t>
            </a:r>
            <a:r>
              <a:rPr lang="en-US" altLang="zh-CN" sz="3600" b="1" u="sng" smtClean="0">
                <a:solidFill>
                  <a:schemeClr val="tx2"/>
                </a:solidFill>
                <a:latin typeface="宋体" pitchFamily="2" charset="-122"/>
              </a:rPr>
              <a:t>                  </a:t>
            </a:r>
            <a:r>
              <a:rPr lang="zh-CN" altLang="en-US" sz="3600" b="1" smtClean="0">
                <a:solidFill>
                  <a:schemeClr val="tx2"/>
                </a:solidFill>
                <a:latin typeface="宋体" pitchFamily="2" charset="-122"/>
              </a:rPr>
              <a:t>。</a:t>
            </a:r>
          </a:p>
        </p:txBody>
      </p:sp>
      <p:sp>
        <p:nvSpPr>
          <p:cNvPr id="296964" name="Text Box 4"/>
          <p:cNvSpPr txBox="1">
            <a:spLocks noChangeArrowheads="1"/>
          </p:cNvSpPr>
          <p:nvPr/>
        </p:nvSpPr>
        <p:spPr bwMode="auto">
          <a:xfrm>
            <a:off x="5214938" y="1285875"/>
            <a:ext cx="2016125"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3200">
                <a:solidFill>
                  <a:srgbClr val="FF0000"/>
                </a:solidFill>
              </a:rPr>
              <a:t>动能</a:t>
            </a:r>
          </a:p>
        </p:txBody>
      </p:sp>
      <p:sp>
        <p:nvSpPr>
          <p:cNvPr id="296965" name="Text Box 5"/>
          <p:cNvSpPr txBox="1">
            <a:spLocks noChangeArrowheads="1"/>
          </p:cNvSpPr>
          <p:nvPr/>
        </p:nvSpPr>
        <p:spPr bwMode="auto">
          <a:xfrm>
            <a:off x="4786313" y="1857375"/>
            <a:ext cx="3240087"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3200">
                <a:solidFill>
                  <a:srgbClr val="FF0000"/>
                </a:solidFill>
              </a:rPr>
              <a:t>动能和重力势能</a:t>
            </a:r>
          </a:p>
        </p:txBody>
      </p:sp>
      <p:sp>
        <p:nvSpPr>
          <p:cNvPr id="296966" name="Text Box 6"/>
          <p:cNvSpPr txBox="1">
            <a:spLocks noChangeArrowheads="1"/>
          </p:cNvSpPr>
          <p:nvPr/>
        </p:nvSpPr>
        <p:spPr bwMode="auto">
          <a:xfrm>
            <a:off x="4397375" y="2420938"/>
            <a:ext cx="24066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3200">
                <a:solidFill>
                  <a:srgbClr val="FF0000"/>
                </a:solidFill>
              </a:rPr>
              <a:t>重力势能</a:t>
            </a:r>
          </a:p>
        </p:txBody>
      </p:sp>
      <p:sp>
        <p:nvSpPr>
          <p:cNvPr id="296967" name="Text Box 7"/>
          <p:cNvSpPr txBox="1">
            <a:spLocks noChangeArrowheads="1"/>
          </p:cNvSpPr>
          <p:nvPr/>
        </p:nvSpPr>
        <p:spPr bwMode="auto">
          <a:xfrm>
            <a:off x="5143500" y="3000375"/>
            <a:ext cx="3240088"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3200">
                <a:solidFill>
                  <a:srgbClr val="FF0000"/>
                </a:solidFill>
              </a:rPr>
              <a:t>动能和重力势能</a:t>
            </a:r>
          </a:p>
        </p:txBody>
      </p:sp>
      <p:sp>
        <p:nvSpPr>
          <p:cNvPr id="296968" name="Text Box 8"/>
          <p:cNvSpPr txBox="1">
            <a:spLocks noChangeArrowheads="1"/>
          </p:cNvSpPr>
          <p:nvPr/>
        </p:nvSpPr>
        <p:spPr bwMode="auto">
          <a:xfrm>
            <a:off x="4929188" y="3643313"/>
            <a:ext cx="2073275"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3200">
                <a:solidFill>
                  <a:srgbClr val="FF0000"/>
                </a:solidFill>
              </a:rPr>
              <a:t>重力势能</a:t>
            </a:r>
          </a:p>
        </p:txBody>
      </p:sp>
      <p:sp>
        <p:nvSpPr>
          <p:cNvPr id="296969" name="Text Box 9"/>
          <p:cNvSpPr txBox="1">
            <a:spLocks noChangeArrowheads="1"/>
          </p:cNvSpPr>
          <p:nvPr/>
        </p:nvSpPr>
        <p:spPr bwMode="auto">
          <a:xfrm>
            <a:off x="5715000" y="4214813"/>
            <a:ext cx="3240088"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3200">
                <a:solidFill>
                  <a:srgbClr val="FF0000"/>
                </a:solidFill>
              </a:rPr>
              <a:t>动能和重力势能</a:t>
            </a:r>
          </a:p>
        </p:txBody>
      </p:sp>
      <p:sp>
        <p:nvSpPr>
          <p:cNvPr id="296970" name="Text Box 10"/>
          <p:cNvSpPr txBox="1">
            <a:spLocks noChangeArrowheads="1"/>
          </p:cNvSpPr>
          <p:nvPr/>
        </p:nvSpPr>
        <p:spPr bwMode="auto">
          <a:xfrm>
            <a:off x="4000500" y="5429250"/>
            <a:ext cx="3240088"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3200">
                <a:solidFill>
                  <a:srgbClr val="FF0000"/>
                </a:solidFill>
              </a:rPr>
              <a:t>动能和重力势能</a:t>
            </a:r>
          </a:p>
        </p:txBody>
      </p:sp>
      <p:sp>
        <p:nvSpPr>
          <p:cNvPr id="296971" name="Text Box 11"/>
          <p:cNvSpPr txBox="1">
            <a:spLocks noChangeArrowheads="1"/>
          </p:cNvSpPr>
          <p:nvPr/>
        </p:nvSpPr>
        <p:spPr bwMode="auto">
          <a:xfrm>
            <a:off x="4286250" y="4857750"/>
            <a:ext cx="3240088"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3200">
                <a:solidFill>
                  <a:srgbClr val="FF0000"/>
                </a:solidFill>
              </a:rPr>
              <a:t>弹性势能</a:t>
            </a:r>
          </a:p>
        </p:txBody>
      </p:sp>
      <p:sp>
        <p:nvSpPr>
          <p:cNvPr id="296972" name="Text Box 12"/>
          <p:cNvSpPr txBox="1">
            <a:spLocks noChangeArrowheads="1"/>
          </p:cNvSpPr>
          <p:nvPr/>
        </p:nvSpPr>
        <p:spPr bwMode="auto">
          <a:xfrm>
            <a:off x="3714750" y="6072188"/>
            <a:ext cx="3240088"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3200">
                <a:solidFill>
                  <a:srgbClr val="FF0000"/>
                </a:solidFill>
              </a:rPr>
              <a:t>动能和重力势能</a:t>
            </a:r>
          </a:p>
        </p:txBody>
      </p:sp>
    </p:spTree>
    <p:extLst>
      <p:ext uri="{BB962C8B-B14F-4D97-AF65-F5344CB8AC3E}">
        <p14:creationId xmlns:p14="http://schemas.microsoft.com/office/powerpoint/2010/main" val="162099702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96964"/>
                                        </p:tgtEl>
                                        <p:attrNameLst>
                                          <p:attrName>style.visibility</p:attrName>
                                        </p:attrNameLst>
                                      </p:cBhvr>
                                      <p:to>
                                        <p:strVal val="visible"/>
                                      </p:to>
                                    </p:set>
                                    <p:anim calcmode="lin" valueType="num">
                                      <p:cBhvr>
                                        <p:cTn id="7" dur="500" fill="hold"/>
                                        <p:tgtEl>
                                          <p:spTgt spid="296964"/>
                                        </p:tgtEl>
                                        <p:attrNameLst>
                                          <p:attrName>ppt_x</p:attrName>
                                        </p:attrNameLst>
                                      </p:cBhvr>
                                      <p:tavLst>
                                        <p:tav tm="0">
                                          <p:val>
                                            <p:strVal val="#ppt_x"/>
                                          </p:val>
                                        </p:tav>
                                        <p:tav tm="100000">
                                          <p:val>
                                            <p:strVal val="#ppt_x"/>
                                          </p:val>
                                        </p:tav>
                                      </p:tavLst>
                                    </p:anim>
                                    <p:anim calcmode="lin" valueType="num">
                                      <p:cBhvr>
                                        <p:cTn id="8" dur="500" fill="hold"/>
                                        <p:tgtEl>
                                          <p:spTgt spid="29696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96965"/>
                                        </p:tgtEl>
                                        <p:attrNameLst>
                                          <p:attrName>style.visibility</p:attrName>
                                        </p:attrNameLst>
                                      </p:cBhvr>
                                      <p:to>
                                        <p:strVal val="visible"/>
                                      </p:to>
                                    </p:set>
                                    <p:anim calcmode="lin" valueType="num">
                                      <p:cBhvr>
                                        <p:cTn id="13" dur="500" fill="hold"/>
                                        <p:tgtEl>
                                          <p:spTgt spid="296965"/>
                                        </p:tgtEl>
                                        <p:attrNameLst>
                                          <p:attrName>ppt_x</p:attrName>
                                        </p:attrNameLst>
                                      </p:cBhvr>
                                      <p:tavLst>
                                        <p:tav tm="0">
                                          <p:val>
                                            <p:strVal val="#ppt_x"/>
                                          </p:val>
                                        </p:tav>
                                        <p:tav tm="100000">
                                          <p:val>
                                            <p:strVal val="#ppt_x"/>
                                          </p:val>
                                        </p:tav>
                                      </p:tavLst>
                                    </p:anim>
                                    <p:anim calcmode="lin" valueType="num">
                                      <p:cBhvr>
                                        <p:cTn id="14" dur="500" fill="hold"/>
                                        <p:tgtEl>
                                          <p:spTgt spid="296965"/>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96966"/>
                                        </p:tgtEl>
                                        <p:attrNameLst>
                                          <p:attrName>style.visibility</p:attrName>
                                        </p:attrNameLst>
                                      </p:cBhvr>
                                      <p:to>
                                        <p:strVal val="visible"/>
                                      </p:to>
                                    </p:set>
                                    <p:anim calcmode="lin" valueType="num">
                                      <p:cBhvr>
                                        <p:cTn id="19" dur="500" fill="hold"/>
                                        <p:tgtEl>
                                          <p:spTgt spid="296966"/>
                                        </p:tgtEl>
                                        <p:attrNameLst>
                                          <p:attrName>ppt_x</p:attrName>
                                        </p:attrNameLst>
                                      </p:cBhvr>
                                      <p:tavLst>
                                        <p:tav tm="0">
                                          <p:val>
                                            <p:strVal val="#ppt_x"/>
                                          </p:val>
                                        </p:tav>
                                        <p:tav tm="100000">
                                          <p:val>
                                            <p:strVal val="#ppt_x"/>
                                          </p:val>
                                        </p:tav>
                                      </p:tavLst>
                                    </p:anim>
                                    <p:anim calcmode="lin" valueType="num">
                                      <p:cBhvr>
                                        <p:cTn id="20" dur="500" fill="hold"/>
                                        <p:tgtEl>
                                          <p:spTgt spid="296966"/>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96967"/>
                                        </p:tgtEl>
                                        <p:attrNameLst>
                                          <p:attrName>style.visibility</p:attrName>
                                        </p:attrNameLst>
                                      </p:cBhvr>
                                      <p:to>
                                        <p:strVal val="visible"/>
                                      </p:to>
                                    </p:set>
                                    <p:anim calcmode="lin" valueType="num">
                                      <p:cBhvr>
                                        <p:cTn id="25" dur="500" fill="hold"/>
                                        <p:tgtEl>
                                          <p:spTgt spid="296967"/>
                                        </p:tgtEl>
                                        <p:attrNameLst>
                                          <p:attrName>ppt_x</p:attrName>
                                        </p:attrNameLst>
                                      </p:cBhvr>
                                      <p:tavLst>
                                        <p:tav tm="0">
                                          <p:val>
                                            <p:strVal val="#ppt_x"/>
                                          </p:val>
                                        </p:tav>
                                        <p:tav tm="100000">
                                          <p:val>
                                            <p:strVal val="#ppt_x"/>
                                          </p:val>
                                        </p:tav>
                                      </p:tavLst>
                                    </p:anim>
                                    <p:anim calcmode="lin" valueType="num">
                                      <p:cBhvr>
                                        <p:cTn id="26" dur="500" fill="hold"/>
                                        <p:tgtEl>
                                          <p:spTgt spid="296967"/>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96968"/>
                                        </p:tgtEl>
                                        <p:attrNameLst>
                                          <p:attrName>style.visibility</p:attrName>
                                        </p:attrNameLst>
                                      </p:cBhvr>
                                      <p:to>
                                        <p:strVal val="visible"/>
                                      </p:to>
                                    </p:set>
                                    <p:anim calcmode="lin" valueType="num">
                                      <p:cBhvr>
                                        <p:cTn id="31" dur="500" fill="hold"/>
                                        <p:tgtEl>
                                          <p:spTgt spid="296968"/>
                                        </p:tgtEl>
                                        <p:attrNameLst>
                                          <p:attrName>ppt_x</p:attrName>
                                        </p:attrNameLst>
                                      </p:cBhvr>
                                      <p:tavLst>
                                        <p:tav tm="0">
                                          <p:val>
                                            <p:strVal val="#ppt_x"/>
                                          </p:val>
                                        </p:tav>
                                        <p:tav tm="100000">
                                          <p:val>
                                            <p:strVal val="#ppt_x"/>
                                          </p:val>
                                        </p:tav>
                                      </p:tavLst>
                                    </p:anim>
                                    <p:anim calcmode="lin" valueType="num">
                                      <p:cBhvr>
                                        <p:cTn id="32" dur="500" fill="hold"/>
                                        <p:tgtEl>
                                          <p:spTgt spid="296968"/>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96969"/>
                                        </p:tgtEl>
                                        <p:attrNameLst>
                                          <p:attrName>style.visibility</p:attrName>
                                        </p:attrNameLst>
                                      </p:cBhvr>
                                      <p:to>
                                        <p:strVal val="visible"/>
                                      </p:to>
                                    </p:set>
                                    <p:anim calcmode="lin" valueType="num">
                                      <p:cBhvr>
                                        <p:cTn id="37" dur="500" fill="hold"/>
                                        <p:tgtEl>
                                          <p:spTgt spid="296969"/>
                                        </p:tgtEl>
                                        <p:attrNameLst>
                                          <p:attrName>ppt_x</p:attrName>
                                        </p:attrNameLst>
                                      </p:cBhvr>
                                      <p:tavLst>
                                        <p:tav tm="0">
                                          <p:val>
                                            <p:strVal val="#ppt_x"/>
                                          </p:val>
                                        </p:tav>
                                        <p:tav tm="100000">
                                          <p:val>
                                            <p:strVal val="#ppt_x"/>
                                          </p:val>
                                        </p:tav>
                                      </p:tavLst>
                                    </p:anim>
                                    <p:anim calcmode="lin" valueType="num">
                                      <p:cBhvr>
                                        <p:cTn id="38" dur="500" fill="hold"/>
                                        <p:tgtEl>
                                          <p:spTgt spid="296969"/>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96971"/>
                                        </p:tgtEl>
                                        <p:attrNameLst>
                                          <p:attrName>style.visibility</p:attrName>
                                        </p:attrNameLst>
                                      </p:cBhvr>
                                      <p:to>
                                        <p:strVal val="visible"/>
                                      </p:to>
                                    </p:set>
                                    <p:anim calcmode="lin" valueType="num">
                                      <p:cBhvr>
                                        <p:cTn id="43" dur="500" fill="hold"/>
                                        <p:tgtEl>
                                          <p:spTgt spid="296971"/>
                                        </p:tgtEl>
                                        <p:attrNameLst>
                                          <p:attrName>ppt_x</p:attrName>
                                        </p:attrNameLst>
                                      </p:cBhvr>
                                      <p:tavLst>
                                        <p:tav tm="0">
                                          <p:val>
                                            <p:strVal val="#ppt_x"/>
                                          </p:val>
                                        </p:tav>
                                        <p:tav tm="100000">
                                          <p:val>
                                            <p:strVal val="#ppt_x"/>
                                          </p:val>
                                        </p:tav>
                                      </p:tavLst>
                                    </p:anim>
                                    <p:anim calcmode="lin" valueType="num">
                                      <p:cBhvr>
                                        <p:cTn id="44" dur="500" fill="hold"/>
                                        <p:tgtEl>
                                          <p:spTgt spid="296971"/>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296970"/>
                                        </p:tgtEl>
                                        <p:attrNameLst>
                                          <p:attrName>style.visibility</p:attrName>
                                        </p:attrNameLst>
                                      </p:cBhvr>
                                      <p:to>
                                        <p:strVal val="visible"/>
                                      </p:to>
                                    </p:set>
                                    <p:anim calcmode="lin" valueType="num">
                                      <p:cBhvr>
                                        <p:cTn id="49" dur="500" fill="hold"/>
                                        <p:tgtEl>
                                          <p:spTgt spid="296970"/>
                                        </p:tgtEl>
                                        <p:attrNameLst>
                                          <p:attrName>ppt_x</p:attrName>
                                        </p:attrNameLst>
                                      </p:cBhvr>
                                      <p:tavLst>
                                        <p:tav tm="0">
                                          <p:val>
                                            <p:strVal val="#ppt_x"/>
                                          </p:val>
                                        </p:tav>
                                        <p:tav tm="100000">
                                          <p:val>
                                            <p:strVal val="#ppt_x"/>
                                          </p:val>
                                        </p:tav>
                                      </p:tavLst>
                                    </p:anim>
                                    <p:anim calcmode="lin" valueType="num">
                                      <p:cBhvr>
                                        <p:cTn id="50" dur="500" fill="hold"/>
                                        <p:tgtEl>
                                          <p:spTgt spid="296970"/>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with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296972"/>
                                        </p:tgtEl>
                                        <p:attrNameLst>
                                          <p:attrName>style.visibility</p:attrName>
                                        </p:attrNameLst>
                                      </p:cBhvr>
                                      <p:to>
                                        <p:strVal val="visible"/>
                                      </p:to>
                                    </p:set>
                                    <p:anim calcmode="lin" valueType="num">
                                      <p:cBhvr>
                                        <p:cTn id="55" dur="500" fill="hold"/>
                                        <p:tgtEl>
                                          <p:spTgt spid="296972"/>
                                        </p:tgtEl>
                                        <p:attrNameLst>
                                          <p:attrName>ppt_x</p:attrName>
                                        </p:attrNameLst>
                                      </p:cBhvr>
                                      <p:tavLst>
                                        <p:tav tm="0">
                                          <p:val>
                                            <p:strVal val="#ppt_x"/>
                                          </p:val>
                                        </p:tav>
                                        <p:tav tm="100000">
                                          <p:val>
                                            <p:strVal val="#ppt_x"/>
                                          </p:val>
                                        </p:tav>
                                      </p:tavLst>
                                    </p:anim>
                                    <p:anim calcmode="lin" valueType="num">
                                      <p:cBhvr>
                                        <p:cTn id="56" dur="500" fill="hold"/>
                                        <p:tgtEl>
                                          <p:spTgt spid="29697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64" grpId="0"/>
      <p:bldP spid="296965" grpId="0"/>
      <p:bldP spid="296966" grpId="0"/>
      <p:bldP spid="296967" grpId="0"/>
      <p:bldP spid="296968" grpId="0"/>
      <p:bldP spid="296969" grpId="0"/>
      <p:bldP spid="296970" grpId="0"/>
      <p:bldP spid="296971" grpId="0"/>
      <p:bldP spid="29697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文本框 57345"/>
          <p:cNvSpPr txBox="1">
            <a:spLocks noChangeArrowheads="1"/>
          </p:cNvSpPr>
          <p:nvPr/>
        </p:nvSpPr>
        <p:spPr bwMode="auto">
          <a:xfrm>
            <a:off x="468313" y="620713"/>
            <a:ext cx="85328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3200" b="1">
                <a:solidFill>
                  <a:srgbClr val="000066"/>
                </a:solidFill>
                <a:latin typeface="华文新魏" pitchFamily="2" charset="-122"/>
                <a:ea typeface="华文新魏" pitchFamily="2" charset="-122"/>
              </a:rPr>
              <a:t>2</a:t>
            </a:r>
            <a:r>
              <a:rPr lang="zh-CN" altLang="en-US" sz="3200" b="1">
                <a:solidFill>
                  <a:srgbClr val="000066"/>
                </a:solidFill>
                <a:latin typeface="华文新魏" pitchFamily="2" charset="-122"/>
                <a:ea typeface="华文新魏" pitchFamily="2" charset="-122"/>
              </a:rPr>
              <a:t>、关于能的概念，下列说法中正确的是</a:t>
            </a:r>
            <a:r>
              <a:rPr lang="en-US" altLang="zh-CN" sz="3200" b="1">
                <a:solidFill>
                  <a:srgbClr val="000066"/>
                </a:solidFill>
                <a:latin typeface="华文新魏" pitchFamily="2" charset="-122"/>
                <a:ea typeface="华文新魏" pitchFamily="2" charset="-122"/>
              </a:rPr>
              <a:t>(     )</a:t>
            </a:r>
          </a:p>
        </p:txBody>
      </p:sp>
      <p:sp>
        <p:nvSpPr>
          <p:cNvPr id="55298" name="文本框 57346"/>
          <p:cNvSpPr txBox="1">
            <a:spLocks noChangeArrowheads="1"/>
          </p:cNvSpPr>
          <p:nvPr/>
        </p:nvSpPr>
        <p:spPr bwMode="auto">
          <a:xfrm>
            <a:off x="468313" y="2185988"/>
            <a:ext cx="6769100"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3200" b="1">
                <a:solidFill>
                  <a:srgbClr val="000066"/>
                </a:solidFill>
                <a:latin typeface="华文新魏" pitchFamily="2" charset="-122"/>
                <a:ea typeface="华文新魏" pitchFamily="2" charset="-122"/>
              </a:rPr>
              <a:t>A</a:t>
            </a:r>
            <a:r>
              <a:rPr lang="zh-CN" altLang="en-US" sz="3200" b="1">
                <a:solidFill>
                  <a:srgbClr val="000066"/>
                </a:solidFill>
                <a:latin typeface="华文新魏" pitchFamily="2" charset="-122"/>
                <a:ea typeface="华文新魏" pitchFamily="2" charset="-122"/>
              </a:rPr>
              <a:t>、势能相等的物体一定在同一高度</a:t>
            </a:r>
          </a:p>
        </p:txBody>
      </p:sp>
      <p:sp>
        <p:nvSpPr>
          <p:cNvPr id="55299" name="文本框 57347"/>
          <p:cNvSpPr txBox="1">
            <a:spLocks noChangeArrowheads="1"/>
          </p:cNvSpPr>
          <p:nvPr/>
        </p:nvSpPr>
        <p:spPr bwMode="auto">
          <a:xfrm>
            <a:off x="468313" y="2909888"/>
            <a:ext cx="8353425"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3200" b="1">
                <a:solidFill>
                  <a:srgbClr val="000066"/>
                </a:solidFill>
                <a:latin typeface="华文新魏" pitchFamily="2" charset="-122"/>
                <a:ea typeface="华文新魏" pitchFamily="2" charset="-122"/>
              </a:rPr>
              <a:t>B</a:t>
            </a:r>
            <a:r>
              <a:rPr lang="zh-CN" altLang="en-US" sz="3200" b="1">
                <a:solidFill>
                  <a:srgbClr val="000066"/>
                </a:solidFill>
                <a:latin typeface="华文新魏" pitchFamily="2" charset="-122"/>
                <a:ea typeface="华文新魏" pitchFamily="2" charset="-122"/>
              </a:rPr>
              <a:t>、悬挂着的物体因为没有做功，所以没有能</a:t>
            </a:r>
          </a:p>
        </p:txBody>
      </p:sp>
      <p:sp>
        <p:nvSpPr>
          <p:cNvPr id="55300" name="文本框 57348"/>
          <p:cNvSpPr txBox="1">
            <a:spLocks noChangeArrowheads="1"/>
          </p:cNvSpPr>
          <p:nvPr/>
        </p:nvSpPr>
        <p:spPr bwMode="auto">
          <a:xfrm>
            <a:off x="468313" y="3557588"/>
            <a:ext cx="838835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3200" b="1">
                <a:solidFill>
                  <a:srgbClr val="000066"/>
                </a:solidFill>
                <a:latin typeface="华文新魏" pitchFamily="2" charset="-122"/>
                <a:ea typeface="华文新魏" pitchFamily="2" charset="-122"/>
              </a:rPr>
              <a:t>C</a:t>
            </a:r>
            <a:r>
              <a:rPr lang="zh-CN" altLang="en-US" sz="3200" b="1">
                <a:solidFill>
                  <a:srgbClr val="000066"/>
                </a:solidFill>
                <a:latin typeface="华文新魏" pitchFamily="2" charset="-122"/>
                <a:ea typeface="华文新魏" pitchFamily="2" charset="-122"/>
              </a:rPr>
              <a:t>、在空中飞行的子弹，具有做功的本领，所以具有能</a:t>
            </a:r>
          </a:p>
        </p:txBody>
      </p:sp>
      <p:sp>
        <p:nvSpPr>
          <p:cNvPr id="55301" name="文本框 57349"/>
          <p:cNvSpPr txBox="1">
            <a:spLocks noChangeArrowheads="1"/>
          </p:cNvSpPr>
          <p:nvPr/>
        </p:nvSpPr>
        <p:spPr bwMode="auto">
          <a:xfrm>
            <a:off x="468313" y="4710113"/>
            <a:ext cx="81375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3200" b="1">
                <a:solidFill>
                  <a:srgbClr val="000066"/>
                </a:solidFill>
                <a:latin typeface="华文新魏" pitchFamily="2" charset="-122"/>
                <a:ea typeface="华文新魏" pitchFamily="2" charset="-122"/>
              </a:rPr>
              <a:t>D</a:t>
            </a:r>
            <a:r>
              <a:rPr lang="zh-CN" altLang="en-US" sz="3200" b="1">
                <a:solidFill>
                  <a:srgbClr val="000066"/>
                </a:solidFill>
                <a:latin typeface="华文新魏" pitchFamily="2" charset="-122"/>
                <a:ea typeface="华文新魏" pitchFamily="2" charset="-122"/>
              </a:rPr>
              <a:t>、一个物体一定既具有动能，又具有势能</a:t>
            </a:r>
          </a:p>
        </p:txBody>
      </p:sp>
      <p:sp>
        <p:nvSpPr>
          <p:cNvPr id="55302" name="矩形 57350"/>
          <p:cNvSpPr>
            <a:spLocks noChangeArrowheads="1"/>
          </p:cNvSpPr>
          <p:nvPr/>
        </p:nvSpPr>
        <p:spPr bwMode="auto">
          <a:xfrm>
            <a:off x="7720013" y="1320800"/>
            <a:ext cx="18415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endParaRPr lang="zh-CN" altLang="en-US" sz="3200" b="1">
              <a:solidFill>
                <a:srgbClr val="000066"/>
              </a:solidFill>
              <a:latin typeface="华文新魏" pitchFamily="2" charset="-122"/>
              <a:ea typeface="华文新魏" pitchFamily="2" charset="-122"/>
            </a:endParaRPr>
          </a:p>
        </p:txBody>
      </p:sp>
      <p:sp>
        <p:nvSpPr>
          <p:cNvPr id="87048" name="文本框 57351"/>
          <p:cNvSpPr txBox="1">
            <a:spLocks noChangeArrowheads="1"/>
          </p:cNvSpPr>
          <p:nvPr/>
        </p:nvSpPr>
        <p:spPr bwMode="auto">
          <a:xfrm>
            <a:off x="7904163" y="620713"/>
            <a:ext cx="6477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3600">
                <a:solidFill>
                  <a:srgbClr val="FF0000"/>
                </a:solidFill>
              </a:rPr>
              <a:t>C</a:t>
            </a:r>
          </a:p>
        </p:txBody>
      </p:sp>
    </p:spTree>
    <p:extLst>
      <p:ext uri="{BB962C8B-B14F-4D97-AF65-F5344CB8AC3E}">
        <p14:creationId xmlns:p14="http://schemas.microsoft.com/office/powerpoint/2010/main" val="12781334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7048"/>
                                        </p:tgtEl>
                                        <p:attrNameLst>
                                          <p:attrName>style.visibility</p:attrName>
                                        </p:attrNameLst>
                                      </p:cBhvr>
                                      <p:to>
                                        <p:strVal val="visible"/>
                                      </p:to>
                                    </p:set>
                                    <p:anim calcmode="lin" valueType="num">
                                      <p:cBhvr>
                                        <p:cTn id="7" dur="500" fill="hold"/>
                                        <p:tgtEl>
                                          <p:spTgt spid="87048"/>
                                        </p:tgtEl>
                                        <p:attrNameLst>
                                          <p:attrName>ppt_x</p:attrName>
                                        </p:attrNameLst>
                                      </p:cBhvr>
                                      <p:tavLst>
                                        <p:tav tm="0">
                                          <p:val>
                                            <p:strVal val="#ppt_x"/>
                                          </p:val>
                                        </p:tav>
                                        <p:tav tm="100000">
                                          <p:val>
                                            <p:strVal val="#ppt_x"/>
                                          </p:val>
                                        </p:tav>
                                      </p:tavLst>
                                    </p:anim>
                                    <p:anim calcmode="lin" valueType="num">
                                      <p:cBhvr>
                                        <p:cTn id="8" dur="500" fill="hold"/>
                                        <p:tgtEl>
                                          <p:spTgt spid="87048"/>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048"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Rectangle 4"/>
          <p:cNvSpPr>
            <a:spLocks noChangeArrowheads="1"/>
          </p:cNvSpPr>
          <p:nvPr/>
        </p:nvSpPr>
        <p:spPr bwMode="auto">
          <a:xfrm>
            <a:off x="196850" y="927100"/>
            <a:ext cx="8748713" cy="3538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indent="266700"/>
            <a:r>
              <a:rPr lang="en-US" altLang="zh-CN" sz="2800" b="1"/>
              <a:t>3.</a:t>
            </a:r>
            <a:r>
              <a:rPr lang="zh-CN" altLang="zh-CN" sz="2800" b="1"/>
              <a:t>将一支内有弹簧的圆珠笔向下按压（如图），放手后笔会向上弹起一定高度．下列关于该过程中能量变化的叙述，其中正确的是                       （　　）</a:t>
            </a:r>
          </a:p>
          <a:p>
            <a:pPr indent="266700"/>
            <a:r>
              <a:rPr lang="zh-CN" altLang="zh-CN" sz="2800" b="1"/>
              <a:t>  </a:t>
            </a:r>
          </a:p>
          <a:p>
            <a:pPr indent="266700"/>
            <a:r>
              <a:rPr lang="zh-CN" altLang="zh-CN" sz="2800" b="1"/>
              <a:t>A．向下按笔的过程中，弹簧的弹性势能减小</a:t>
            </a:r>
          </a:p>
          <a:p>
            <a:pPr indent="266700"/>
            <a:r>
              <a:rPr lang="zh-CN" altLang="zh-CN" sz="2800" b="1"/>
              <a:t>B．向下按笔的过程中，笔的重力势能增大</a:t>
            </a:r>
          </a:p>
          <a:p>
            <a:pPr indent="266700"/>
            <a:r>
              <a:rPr lang="zh-CN" altLang="zh-CN" sz="2800" b="1"/>
              <a:t>C．笔向上弹起的过程中，笔的重力势能增大</a:t>
            </a:r>
          </a:p>
          <a:p>
            <a:pPr indent="266700"/>
            <a:r>
              <a:rPr lang="zh-CN" altLang="zh-CN" sz="2800" b="1"/>
              <a:t>D．笔向上弹起的过程中，弹簧的弹性势能增大</a:t>
            </a:r>
          </a:p>
        </p:txBody>
      </p:sp>
      <p:sp>
        <p:nvSpPr>
          <p:cNvPr id="26632" name="Text Box 8"/>
          <p:cNvSpPr txBox="1">
            <a:spLocks noChangeArrowheads="1"/>
          </p:cNvSpPr>
          <p:nvPr/>
        </p:nvSpPr>
        <p:spPr bwMode="auto">
          <a:xfrm>
            <a:off x="6821488" y="1689100"/>
            <a:ext cx="576262" cy="823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4800" b="1">
                <a:solidFill>
                  <a:srgbClr val="FF0000"/>
                </a:solidFill>
              </a:rPr>
              <a:t>C</a:t>
            </a:r>
          </a:p>
        </p:txBody>
      </p:sp>
      <p:pic>
        <p:nvPicPr>
          <p:cNvPr id="56323" name="图片 -2147482596" descr=" "/>
          <p:cNvPicPr>
            <a:picLocks noChangeAspect="1" noChangeArrowheads="1"/>
          </p:cNvPicPr>
          <p:nvPr/>
        </p:nvPicPr>
        <p:blipFill>
          <a:blip r:embed="rId2">
            <a:clrChange>
              <a:clrFrom>
                <a:srgbClr val="FFFFFF"/>
              </a:clrFrom>
              <a:clrTo>
                <a:srgbClr val="FFFFFF">
                  <a:alpha val="0"/>
                </a:srgbClr>
              </a:clrTo>
            </a:clrChange>
            <a:lum bright="-20000"/>
            <a:extLst>
              <a:ext uri="{28A0092B-C50C-407E-A947-70E740481C1C}">
                <a14:useLocalDpi xmlns:a14="http://schemas.microsoft.com/office/drawing/2010/main" val="0"/>
              </a:ext>
            </a:extLst>
          </a:blip>
          <a:srcRect/>
          <a:stretch>
            <a:fillRect/>
          </a:stretch>
        </p:blipFill>
        <p:spPr bwMode="auto">
          <a:xfrm>
            <a:off x="4953000" y="4378325"/>
            <a:ext cx="2444750" cy="2665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779809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6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3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32" name="Text Box 8"/>
          <p:cNvSpPr txBox="1">
            <a:spLocks noChangeArrowheads="1"/>
          </p:cNvSpPr>
          <p:nvPr/>
        </p:nvSpPr>
        <p:spPr bwMode="auto">
          <a:xfrm>
            <a:off x="5984875" y="1317625"/>
            <a:ext cx="576263"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4800" b="1">
                <a:solidFill>
                  <a:srgbClr val="FF0000"/>
                </a:solidFill>
              </a:rPr>
              <a:t>A </a:t>
            </a:r>
          </a:p>
        </p:txBody>
      </p:sp>
      <p:sp>
        <p:nvSpPr>
          <p:cNvPr id="57346" name="文本框 5"/>
          <p:cNvSpPr txBox="1">
            <a:spLocks noChangeArrowheads="1"/>
          </p:cNvSpPr>
          <p:nvPr/>
        </p:nvSpPr>
        <p:spPr bwMode="auto">
          <a:xfrm>
            <a:off x="85725" y="203200"/>
            <a:ext cx="7604125" cy="181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a:solidFill>
                  <a:srgbClr val="000000"/>
                </a:solidFill>
              </a:rPr>
              <a:t>4</a:t>
            </a:r>
            <a:r>
              <a:rPr lang="zh-CN" altLang="en-US" sz="2800">
                <a:solidFill>
                  <a:srgbClr val="000000"/>
                </a:solidFill>
              </a:rPr>
              <a:t>、</a:t>
            </a:r>
            <a:r>
              <a:rPr lang="zh-CN" altLang="zh-CN" sz="2800">
                <a:solidFill>
                  <a:srgbClr val="000000"/>
                </a:solidFill>
              </a:rPr>
              <a:t>如图</a:t>
            </a:r>
            <a:r>
              <a:rPr lang="zh-CN" altLang="zh-CN" sz="2800"/>
              <a:t>所示，两边分别用弹簧</a:t>
            </a:r>
            <a:r>
              <a:rPr lang="en-US" altLang="zh-CN" sz="2800">
                <a:latin typeface="宋体" pitchFamily="2" charset="-122"/>
              </a:rPr>
              <a:t>K</a:t>
            </a:r>
            <a:r>
              <a:rPr lang="en-US" altLang="zh-CN" sz="2800" baseline="-25000">
                <a:latin typeface="宋体" pitchFamily="2" charset="-122"/>
              </a:rPr>
              <a:t>1</a:t>
            </a:r>
            <a:r>
              <a:rPr lang="zh-CN" altLang="zh-CN" sz="2800"/>
              <a:t>和</a:t>
            </a:r>
            <a:r>
              <a:rPr lang="en-US" altLang="zh-CN" sz="2800">
                <a:latin typeface="宋体" pitchFamily="2" charset="-122"/>
              </a:rPr>
              <a:t>K</a:t>
            </a:r>
            <a:r>
              <a:rPr lang="en-US" altLang="zh-CN" sz="2800" baseline="-25000">
                <a:latin typeface="宋体" pitchFamily="2" charset="-122"/>
              </a:rPr>
              <a:t>2</a:t>
            </a:r>
            <a:r>
              <a:rPr lang="zh-CN" altLang="zh-CN" sz="2800"/>
              <a:t>拴住的滑块M静止在O点处，用于向右拨动滑块M，它就可以在光滑的水平面上来回运动，当滑块从O点向右运动时（弹簧在弹性限度内）（　　）</a:t>
            </a:r>
            <a:endParaRPr lang="zh-CN" altLang="en-US" sz="2800"/>
          </a:p>
        </p:txBody>
      </p:sp>
      <p:graphicFrame>
        <p:nvGraphicFramePr>
          <p:cNvPr id="7" name="表格 6"/>
          <p:cNvGraphicFramePr/>
          <p:nvPr/>
        </p:nvGraphicFramePr>
        <p:xfrm>
          <a:off x="496888" y="2513013"/>
          <a:ext cx="6997700" cy="3425825"/>
        </p:xfrm>
        <a:graphic>
          <a:graphicData uri="http://schemas.openxmlformats.org/drawingml/2006/table">
            <a:tbl>
              <a:tblPr firstRow="1" bandRow="1">
                <a:tableStyleId>{5940675A-B579-460E-94D1-54222C63F5DA}</a:tableStyleId>
              </a:tblPr>
              <a:tblGrid>
                <a:gridCol w="25400"/>
                <a:gridCol w="246657"/>
                <a:gridCol w="6725680"/>
              </a:tblGrid>
              <a:tr h="856456">
                <a:tc>
                  <a:txBody>
                    <a:bodyPr/>
                    <a:lstStyle/>
                    <a:p>
                      <a:pPr indent="0">
                        <a:buNone/>
                      </a:pPr>
                      <a:r>
                        <a:rPr lang="en-US" sz="1000" b="0">
                          <a:latin typeface="宋体" panose="02010600030101010101" pitchFamily="2" charset="-122"/>
                          <a:ea typeface="宋体" panose="02010600030101010101" pitchFamily="2" charset="-122"/>
                          <a:cs typeface="宋体" panose="02010600030101010101" pitchFamily="2" charset="-122"/>
                        </a:rPr>
                        <a:t>　</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0">
                    <a:lnL>
                      <a:noFill/>
                    </a:lnL>
                    <a:lnR>
                      <a:noFill/>
                    </a:lnR>
                    <a:lnT cap="flat">
                      <a:noFill/>
                    </a:lnT>
                    <a:lnB cap="flat">
                      <a:noFill/>
                    </a:lnB>
                    <a:lnTlToBr>
                      <a:noFill/>
                    </a:lnTlToBr>
                    <a:lnBlToTr>
                      <a:noFill/>
                    </a:lnBlToTr>
                    <a:noFill/>
                  </a:tcPr>
                </a:tc>
                <a:tc>
                  <a:txBody>
                    <a:bodyPr/>
                    <a:lstStyle/>
                    <a:p>
                      <a:pPr indent="0">
                        <a:buNone/>
                      </a:pPr>
                      <a:r>
                        <a:rPr lang="en-US" sz="2800" b="0">
                          <a:latin typeface="宋体" panose="02010600030101010101" pitchFamily="2" charset="-122"/>
                          <a:ea typeface="宋体" panose="02010600030101010101" pitchFamily="2" charset="-122"/>
                          <a:cs typeface="宋体" panose="02010600030101010101" pitchFamily="2" charset="-122"/>
                        </a:rPr>
                        <a:t>A．</a:t>
                      </a:r>
                      <a:endParaRPr lang="en-US" altLang="en-US" sz="2800" b="0">
                        <a:latin typeface="宋体" panose="02010600030101010101" pitchFamily="2" charset="-122"/>
                        <a:ea typeface="宋体" panose="02010600030101010101" pitchFamily="2" charset="-122"/>
                        <a:cs typeface="宋体" panose="02010600030101010101" pitchFamily="2" charset="-122"/>
                      </a:endParaRPr>
                    </a:p>
                  </a:txBody>
                  <a:tcPr marL="0" marR="0" marT="0" marB="0">
                    <a:lnL>
                      <a:noFill/>
                    </a:lnL>
                    <a:lnR>
                      <a:noFill/>
                    </a:lnR>
                    <a:lnT cap="flat">
                      <a:noFill/>
                    </a:lnT>
                    <a:lnB cap="flat">
                      <a:noFill/>
                    </a:lnB>
                    <a:lnTlToBr>
                      <a:noFill/>
                    </a:lnTlToBr>
                    <a:lnBlToTr>
                      <a:noFill/>
                    </a:lnBlToTr>
                    <a:noFill/>
                  </a:tcPr>
                </a:tc>
                <a:tc>
                  <a:txBody>
                    <a:bodyPr/>
                    <a:lstStyle/>
                    <a:p>
                      <a:pPr indent="0">
                        <a:buNone/>
                      </a:pPr>
                      <a:r>
                        <a:rPr lang="en-US" sz="2800" b="0">
                          <a:latin typeface="宋体" panose="02010600030101010101" pitchFamily="2" charset="-122"/>
                          <a:ea typeface="宋体" panose="02010600030101010101" pitchFamily="2" charset="-122"/>
                          <a:cs typeface="宋体" panose="02010600030101010101" pitchFamily="2" charset="-122"/>
                        </a:rPr>
                        <a:t>弹簧K</a:t>
                      </a:r>
                      <a:r>
                        <a:rPr lang="en-US" sz="2800" b="0" baseline="-25000">
                          <a:latin typeface="宋体" panose="02010600030101010101" pitchFamily="2" charset="-122"/>
                          <a:ea typeface="宋体" panose="02010600030101010101" pitchFamily="2" charset="-122"/>
                          <a:cs typeface="宋体" panose="02010600030101010101" pitchFamily="2" charset="-122"/>
                        </a:rPr>
                        <a:t>1</a:t>
                      </a:r>
                      <a:r>
                        <a:rPr lang="en-US" sz="2800" b="0">
                          <a:latin typeface="宋体" panose="02010600030101010101" pitchFamily="2" charset="-122"/>
                          <a:ea typeface="宋体" panose="02010600030101010101" pitchFamily="2" charset="-122"/>
                          <a:cs typeface="宋体" panose="02010600030101010101" pitchFamily="2" charset="-122"/>
                        </a:rPr>
                        <a:t>和K</a:t>
                      </a:r>
                      <a:r>
                        <a:rPr lang="en-US" sz="2800" b="0" baseline="-25000">
                          <a:latin typeface="宋体" panose="02010600030101010101" pitchFamily="2" charset="-122"/>
                          <a:ea typeface="宋体" panose="02010600030101010101" pitchFamily="2" charset="-122"/>
                          <a:cs typeface="宋体" panose="02010600030101010101" pitchFamily="2" charset="-122"/>
                        </a:rPr>
                        <a:t>2</a:t>
                      </a:r>
                      <a:r>
                        <a:rPr lang="en-US" sz="2800" b="0">
                          <a:latin typeface="宋体" panose="02010600030101010101" pitchFamily="2" charset="-122"/>
                          <a:ea typeface="宋体" panose="02010600030101010101" pitchFamily="2" charset="-122"/>
                          <a:cs typeface="宋体" panose="02010600030101010101" pitchFamily="2" charset="-122"/>
                        </a:rPr>
                        <a:t>的势能同时增大</a:t>
                      </a:r>
                      <a:endParaRPr lang="en-US" altLang="en-US" sz="2800" b="0">
                        <a:latin typeface="宋体" panose="02010600030101010101" pitchFamily="2" charset="-122"/>
                        <a:ea typeface="宋体" panose="02010600030101010101" pitchFamily="2" charset="-122"/>
                        <a:cs typeface="宋体" panose="02010600030101010101" pitchFamily="2" charset="-122"/>
                      </a:endParaRPr>
                    </a:p>
                  </a:txBody>
                  <a:tcPr marL="0" marR="0" marT="0" marB="0">
                    <a:lnL>
                      <a:noFill/>
                    </a:lnL>
                    <a:lnR cap="flat">
                      <a:noFill/>
                    </a:lnR>
                    <a:lnT cap="flat">
                      <a:noFill/>
                    </a:lnT>
                    <a:lnB cap="flat">
                      <a:noFill/>
                    </a:lnB>
                    <a:lnTlToBr>
                      <a:noFill/>
                    </a:lnTlToBr>
                    <a:lnBlToTr>
                      <a:noFill/>
                    </a:lnBlToTr>
                    <a:noFill/>
                  </a:tcPr>
                </a:tc>
              </a:tr>
              <a:tr h="856456">
                <a:tc>
                  <a:txBody>
                    <a:bodyPr/>
                    <a:lstStyle/>
                    <a:p>
                      <a:pPr indent="0">
                        <a:buNone/>
                      </a:pPr>
                      <a:r>
                        <a:rPr lang="en-US" sz="1000" b="0">
                          <a:latin typeface="宋体" panose="02010600030101010101" pitchFamily="2" charset="-122"/>
                          <a:ea typeface="宋体" panose="02010600030101010101" pitchFamily="2" charset="-122"/>
                          <a:cs typeface="宋体" panose="02010600030101010101" pitchFamily="2" charset="-122"/>
                        </a:rPr>
                        <a:t>　</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0">
                    <a:lnL>
                      <a:noFill/>
                    </a:lnL>
                    <a:lnR>
                      <a:noFill/>
                    </a:lnR>
                    <a:lnT cap="flat">
                      <a:noFill/>
                    </a:lnT>
                    <a:lnB cap="flat">
                      <a:noFill/>
                    </a:lnB>
                    <a:lnTlToBr>
                      <a:noFill/>
                    </a:lnTlToBr>
                    <a:lnBlToTr>
                      <a:noFill/>
                    </a:lnBlToTr>
                    <a:noFill/>
                  </a:tcPr>
                </a:tc>
                <a:tc>
                  <a:txBody>
                    <a:bodyPr/>
                    <a:lstStyle/>
                    <a:p>
                      <a:pPr indent="0">
                        <a:buNone/>
                      </a:pPr>
                      <a:r>
                        <a:rPr lang="en-US" sz="2800" b="0">
                          <a:latin typeface="宋体" panose="02010600030101010101" pitchFamily="2" charset="-122"/>
                          <a:ea typeface="宋体" panose="02010600030101010101" pitchFamily="2" charset="-122"/>
                          <a:cs typeface="宋体" panose="02010600030101010101" pitchFamily="2" charset="-122"/>
                        </a:rPr>
                        <a:t>B．</a:t>
                      </a:r>
                      <a:endParaRPr lang="en-US" altLang="en-US" sz="2800" b="0">
                        <a:latin typeface="宋体" panose="02010600030101010101" pitchFamily="2" charset="-122"/>
                        <a:ea typeface="宋体" panose="02010600030101010101" pitchFamily="2" charset="-122"/>
                        <a:cs typeface="宋体" panose="02010600030101010101" pitchFamily="2" charset="-122"/>
                      </a:endParaRPr>
                    </a:p>
                  </a:txBody>
                  <a:tcPr marL="0" marR="0" marT="0" marB="0">
                    <a:lnL>
                      <a:noFill/>
                    </a:lnL>
                    <a:lnR>
                      <a:noFill/>
                    </a:lnR>
                    <a:lnT cap="flat">
                      <a:noFill/>
                    </a:lnT>
                    <a:lnB cap="flat">
                      <a:noFill/>
                    </a:lnB>
                    <a:lnTlToBr>
                      <a:noFill/>
                    </a:lnTlToBr>
                    <a:lnBlToTr>
                      <a:noFill/>
                    </a:lnBlToTr>
                    <a:noFill/>
                  </a:tcPr>
                </a:tc>
                <a:tc>
                  <a:txBody>
                    <a:bodyPr/>
                    <a:lstStyle/>
                    <a:p>
                      <a:pPr indent="0">
                        <a:buNone/>
                      </a:pPr>
                      <a:r>
                        <a:rPr lang="en-US" sz="2800" b="0">
                          <a:latin typeface="宋体" panose="02010600030101010101" pitchFamily="2" charset="-122"/>
                          <a:ea typeface="宋体" panose="02010600030101010101" pitchFamily="2" charset="-122"/>
                          <a:cs typeface="宋体" panose="02010600030101010101" pitchFamily="2" charset="-122"/>
                        </a:rPr>
                        <a:t>弹簧K</a:t>
                      </a:r>
                      <a:r>
                        <a:rPr lang="en-US" sz="2800" b="0" baseline="-25000">
                          <a:latin typeface="宋体" panose="02010600030101010101" pitchFamily="2" charset="-122"/>
                          <a:ea typeface="宋体" panose="02010600030101010101" pitchFamily="2" charset="-122"/>
                          <a:cs typeface="宋体" panose="02010600030101010101" pitchFamily="2" charset="-122"/>
                        </a:rPr>
                        <a:t>1</a:t>
                      </a:r>
                      <a:r>
                        <a:rPr lang="en-US" sz="2800" b="0">
                          <a:latin typeface="宋体" panose="02010600030101010101" pitchFamily="2" charset="-122"/>
                          <a:ea typeface="宋体" panose="02010600030101010101" pitchFamily="2" charset="-122"/>
                          <a:cs typeface="宋体" panose="02010600030101010101" pitchFamily="2" charset="-122"/>
                        </a:rPr>
                        <a:t>和K</a:t>
                      </a:r>
                      <a:r>
                        <a:rPr lang="en-US" sz="2800" b="0" baseline="-25000">
                          <a:latin typeface="宋体" panose="02010600030101010101" pitchFamily="2" charset="-122"/>
                          <a:ea typeface="宋体" panose="02010600030101010101" pitchFamily="2" charset="-122"/>
                          <a:cs typeface="宋体" panose="02010600030101010101" pitchFamily="2" charset="-122"/>
                        </a:rPr>
                        <a:t>2</a:t>
                      </a:r>
                      <a:r>
                        <a:rPr lang="en-US" sz="2800" b="0">
                          <a:latin typeface="宋体" panose="02010600030101010101" pitchFamily="2" charset="-122"/>
                          <a:ea typeface="宋体" panose="02010600030101010101" pitchFamily="2" charset="-122"/>
                          <a:cs typeface="宋体" panose="02010600030101010101" pitchFamily="2" charset="-122"/>
                        </a:rPr>
                        <a:t>的势能同时减小</a:t>
                      </a:r>
                      <a:endParaRPr lang="en-US" altLang="en-US" sz="2800" b="0">
                        <a:latin typeface="宋体" panose="02010600030101010101" pitchFamily="2" charset="-122"/>
                        <a:ea typeface="宋体" panose="02010600030101010101" pitchFamily="2" charset="-122"/>
                        <a:cs typeface="宋体" panose="02010600030101010101" pitchFamily="2" charset="-122"/>
                      </a:endParaRPr>
                    </a:p>
                  </a:txBody>
                  <a:tcPr marL="0" marR="0" marT="0" marB="0">
                    <a:lnL>
                      <a:noFill/>
                    </a:lnL>
                    <a:lnR cap="flat">
                      <a:noFill/>
                    </a:lnR>
                    <a:lnT cap="flat">
                      <a:noFill/>
                    </a:lnT>
                    <a:lnB cap="flat">
                      <a:noFill/>
                    </a:lnB>
                    <a:lnTlToBr>
                      <a:noFill/>
                    </a:lnTlToBr>
                    <a:lnBlToTr>
                      <a:noFill/>
                    </a:lnBlToTr>
                    <a:noFill/>
                  </a:tcPr>
                </a:tc>
              </a:tr>
              <a:tr h="856456">
                <a:tc>
                  <a:txBody>
                    <a:bodyPr/>
                    <a:lstStyle/>
                    <a:p>
                      <a:pPr indent="0">
                        <a:buNone/>
                      </a:pPr>
                      <a:r>
                        <a:rPr lang="en-US" sz="1000" b="0">
                          <a:latin typeface="宋体" panose="02010600030101010101" pitchFamily="2" charset="-122"/>
                          <a:ea typeface="宋体" panose="02010600030101010101" pitchFamily="2" charset="-122"/>
                          <a:cs typeface="宋体" panose="02010600030101010101" pitchFamily="2" charset="-122"/>
                        </a:rPr>
                        <a:t>　</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0">
                    <a:lnL>
                      <a:noFill/>
                    </a:lnL>
                    <a:lnR>
                      <a:noFill/>
                    </a:lnR>
                    <a:lnT cap="flat">
                      <a:noFill/>
                    </a:lnT>
                    <a:lnB cap="flat">
                      <a:noFill/>
                    </a:lnB>
                    <a:lnTlToBr>
                      <a:noFill/>
                    </a:lnTlToBr>
                    <a:lnBlToTr>
                      <a:noFill/>
                    </a:lnBlToTr>
                    <a:noFill/>
                  </a:tcPr>
                </a:tc>
                <a:tc>
                  <a:txBody>
                    <a:bodyPr/>
                    <a:lstStyle/>
                    <a:p>
                      <a:pPr indent="0">
                        <a:buNone/>
                      </a:pPr>
                      <a:r>
                        <a:rPr lang="en-US" sz="2800" b="0">
                          <a:latin typeface="宋体" panose="02010600030101010101" pitchFamily="2" charset="-122"/>
                          <a:ea typeface="宋体" panose="02010600030101010101" pitchFamily="2" charset="-122"/>
                          <a:cs typeface="宋体" panose="02010600030101010101" pitchFamily="2" charset="-122"/>
                        </a:rPr>
                        <a:t>C．</a:t>
                      </a:r>
                      <a:endParaRPr lang="en-US" altLang="en-US" sz="2800" b="0">
                        <a:latin typeface="宋体" panose="02010600030101010101" pitchFamily="2" charset="-122"/>
                        <a:ea typeface="宋体" panose="02010600030101010101" pitchFamily="2" charset="-122"/>
                        <a:cs typeface="宋体" panose="02010600030101010101" pitchFamily="2" charset="-122"/>
                      </a:endParaRPr>
                    </a:p>
                  </a:txBody>
                  <a:tcPr marL="0" marR="0" marT="0" marB="0">
                    <a:lnL>
                      <a:noFill/>
                    </a:lnL>
                    <a:lnR>
                      <a:noFill/>
                    </a:lnR>
                    <a:lnT cap="flat">
                      <a:noFill/>
                    </a:lnT>
                    <a:lnB cap="flat">
                      <a:noFill/>
                    </a:lnB>
                    <a:lnTlToBr>
                      <a:noFill/>
                    </a:lnTlToBr>
                    <a:lnBlToTr>
                      <a:noFill/>
                    </a:lnBlToTr>
                    <a:noFill/>
                  </a:tcPr>
                </a:tc>
                <a:tc>
                  <a:txBody>
                    <a:bodyPr/>
                    <a:lstStyle/>
                    <a:p>
                      <a:pPr indent="0">
                        <a:buNone/>
                      </a:pPr>
                      <a:r>
                        <a:rPr lang="en-US" sz="2800" b="0">
                          <a:latin typeface="宋体" panose="02010600030101010101" pitchFamily="2" charset="-122"/>
                          <a:ea typeface="宋体" panose="02010600030101010101" pitchFamily="2" charset="-122"/>
                          <a:cs typeface="宋体" panose="02010600030101010101" pitchFamily="2" charset="-122"/>
                        </a:rPr>
                        <a:t>弹簧K</a:t>
                      </a:r>
                      <a:r>
                        <a:rPr lang="en-US" sz="2800" b="0" baseline="-25000">
                          <a:latin typeface="宋体" panose="02010600030101010101" pitchFamily="2" charset="-122"/>
                          <a:ea typeface="宋体" panose="02010600030101010101" pitchFamily="2" charset="-122"/>
                          <a:cs typeface="宋体" panose="02010600030101010101" pitchFamily="2" charset="-122"/>
                        </a:rPr>
                        <a:t>1</a:t>
                      </a:r>
                      <a:r>
                        <a:rPr lang="en-US" sz="2800" b="0">
                          <a:latin typeface="宋体" panose="02010600030101010101" pitchFamily="2" charset="-122"/>
                          <a:ea typeface="宋体" panose="02010600030101010101" pitchFamily="2" charset="-122"/>
                          <a:cs typeface="宋体" panose="02010600030101010101" pitchFamily="2" charset="-122"/>
                        </a:rPr>
                        <a:t>的势能增大，K</a:t>
                      </a:r>
                      <a:r>
                        <a:rPr lang="en-US" sz="2800" b="0" baseline="-25000">
                          <a:latin typeface="宋体" panose="02010600030101010101" pitchFamily="2" charset="-122"/>
                          <a:ea typeface="宋体" panose="02010600030101010101" pitchFamily="2" charset="-122"/>
                          <a:cs typeface="宋体" panose="02010600030101010101" pitchFamily="2" charset="-122"/>
                        </a:rPr>
                        <a:t>2</a:t>
                      </a:r>
                      <a:r>
                        <a:rPr lang="en-US" sz="2800" b="0">
                          <a:latin typeface="宋体" panose="02010600030101010101" pitchFamily="2" charset="-122"/>
                          <a:ea typeface="宋体" panose="02010600030101010101" pitchFamily="2" charset="-122"/>
                          <a:cs typeface="宋体" panose="02010600030101010101" pitchFamily="2" charset="-122"/>
                        </a:rPr>
                        <a:t>的势能减小</a:t>
                      </a:r>
                      <a:endParaRPr lang="en-US" altLang="en-US" sz="2800" b="0">
                        <a:latin typeface="宋体" panose="02010600030101010101" pitchFamily="2" charset="-122"/>
                        <a:ea typeface="宋体" panose="02010600030101010101" pitchFamily="2" charset="-122"/>
                        <a:cs typeface="宋体" panose="02010600030101010101" pitchFamily="2" charset="-122"/>
                      </a:endParaRPr>
                    </a:p>
                  </a:txBody>
                  <a:tcPr marL="0" marR="0" marT="0" marB="0">
                    <a:lnL>
                      <a:noFill/>
                    </a:lnL>
                    <a:lnR cap="flat">
                      <a:noFill/>
                    </a:lnR>
                    <a:lnT cap="flat">
                      <a:noFill/>
                    </a:lnT>
                    <a:lnB cap="flat">
                      <a:noFill/>
                    </a:lnB>
                    <a:lnTlToBr>
                      <a:noFill/>
                    </a:lnTlToBr>
                    <a:lnBlToTr>
                      <a:noFill/>
                    </a:lnBlToTr>
                    <a:noFill/>
                  </a:tcPr>
                </a:tc>
              </a:tr>
              <a:tr h="856456">
                <a:tc>
                  <a:txBody>
                    <a:bodyPr/>
                    <a:lstStyle/>
                    <a:p>
                      <a:pPr indent="0">
                        <a:buNone/>
                      </a:pPr>
                      <a:r>
                        <a:rPr lang="en-US" sz="1000" b="0">
                          <a:latin typeface="宋体" panose="02010600030101010101" pitchFamily="2" charset="-122"/>
                          <a:ea typeface="宋体" panose="02010600030101010101" pitchFamily="2" charset="-122"/>
                          <a:cs typeface="宋体" panose="02010600030101010101" pitchFamily="2" charset="-122"/>
                        </a:rPr>
                        <a:t>　</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0">
                    <a:lnL>
                      <a:noFill/>
                    </a:lnL>
                    <a:lnR>
                      <a:noFill/>
                    </a:lnR>
                    <a:lnT cap="flat">
                      <a:noFill/>
                    </a:lnT>
                    <a:lnB cap="flat">
                      <a:noFill/>
                    </a:lnB>
                    <a:lnTlToBr>
                      <a:noFill/>
                    </a:lnTlToBr>
                    <a:lnBlToTr>
                      <a:noFill/>
                    </a:lnBlToTr>
                    <a:noFill/>
                  </a:tcPr>
                </a:tc>
                <a:tc>
                  <a:txBody>
                    <a:bodyPr/>
                    <a:lstStyle/>
                    <a:p>
                      <a:pPr indent="0">
                        <a:buNone/>
                      </a:pPr>
                      <a:r>
                        <a:rPr lang="en-US" sz="2800" b="0">
                          <a:latin typeface="宋体" panose="02010600030101010101" pitchFamily="2" charset="-122"/>
                          <a:ea typeface="宋体" panose="02010600030101010101" pitchFamily="2" charset="-122"/>
                          <a:cs typeface="宋体" panose="02010600030101010101" pitchFamily="2" charset="-122"/>
                        </a:rPr>
                        <a:t>D．</a:t>
                      </a:r>
                      <a:endParaRPr lang="en-US" altLang="en-US" sz="2800" b="0">
                        <a:latin typeface="宋体" panose="02010600030101010101" pitchFamily="2" charset="-122"/>
                        <a:ea typeface="宋体" panose="02010600030101010101" pitchFamily="2" charset="-122"/>
                        <a:cs typeface="宋体" panose="02010600030101010101" pitchFamily="2" charset="-122"/>
                      </a:endParaRPr>
                    </a:p>
                  </a:txBody>
                  <a:tcPr marL="0" marR="0" marT="0" marB="0">
                    <a:lnL>
                      <a:noFill/>
                    </a:lnL>
                    <a:lnR>
                      <a:noFill/>
                    </a:lnR>
                    <a:lnT cap="flat">
                      <a:noFill/>
                    </a:lnT>
                    <a:lnB cap="flat">
                      <a:noFill/>
                    </a:lnB>
                    <a:lnTlToBr>
                      <a:noFill/>
                    </a:lnTlToBr>
                    <a:lnBlToTr>
                      <a:noFill/>
                    </a:lnBlToTr>
                    <a:noFill/>
                  </a:tcPr>
                </a:tc>
                <a:tc>
                  <a:txBody>
                    <a:bodyPr/>
                    <a:lstStyle/>
                    <a:p>
                      <a:pPr indent="0">
                        <a:buNone/>
                      </a:pPr>
                      <a:r>
                        <a:rPr lang="en-US" sz="2800" b="0">
                          <a:latin typeface="宋体" panose="02010600030101010101" pitchFamily="2" charset="-122"/>
                          <a:ea typeface="宋体" panose="02010600030101010101" pitchFamily="2" charset="-122"/>
                          <a:cs typeface="宋体" panose="02010600030101010101" pitchFamily="2" charset="-122"/>
                        </a:rPr>
                        <a:t>弹簧K</a:t>
                      </a:r>
                      <a:r>
                        <a:rPr lang="en-US" sz="2800" b="0" baseline="-25000">
                          <a:latin typeface="宋体" panose="02010600030101010101" pitchFamily="2" charset="-122"/>
                          <a:ea typeface="宋体" panose="02010600030101010101" pitchFamily="2" charset="-122"/>
                          <a:cs typeface="宋体" panose="02010600030101010101" pitchFamily="2" charset="-122"/>
                        </a:rPr>
                        <a:t>1</a:t>
                      </a:r>
                      <a:r>
                        <a:rPr lang="en-US" sz="2800" b="0">
                          <a:latin typeface="宋体" panose="02010600030101010101" pitchFamily="2" charset="-122"/>
                          <a:ea typeface="宋体" panose="02010600030101010101" pitchFamily="2" charset="-122"/>
                          <a:cs typeface="宋体" panose="02010600030101010101" pitchFamily="2" charset="-122"/>
                        </a:rPr>
                        <a:t>的势能减小，K</a:t>
                      </a:r>
                      <a:r>
                        <a:rPr lang="en-US" sz="2800" b="0" baseline="-25000">
                          <a:latin typeface="宋体" panose="02010600030101010101" pitchFamily="2" charset="-122"/>
                          <a:ea typeface="宋体" panose="02010600030101010101" pitchFamily="2" charset="-122"/>
                          <a:cs typeface="宋体" panose="02010600030101010101" pitchFamily="2" charset="-122"/>
                        </a:rPr>
                        <a:t>2</a:t>
                      </a:r>
                      <a:r>
                        <a:rPr lang="en-US" sz="2800" b="0">
                          <a:latin typeface="宋体" panose="02010600030101010101" pitchFamily="2" charset="-122"/>
                          <a:ea typeface="宋体" panose="02010600030101010101" pitchFamily="2" charset="-122"/>
                          <a:cs typeface="宋体" panose="02010600030101010101" pitchFamily="2" charset="-122"/>
                        </a:rPr>
                        <a:t>势能增大</a:t>
                      </a:r>
                      <a:endParaRPr lang="en-US" altLang="en-US" sz="2800" b="0">
                        <a:latin typeface="宋体" panose="02010600030101010101" pitchFamily="2" charset="-122"/>
                        <a:ea typeface="宋体" panose="02010600030101010101" pitchFamily="2" charset="-122"/>
                        <a:cs typeface="宋体" panose="02010600030101010101" pitchFamily="2" charset="-122"/>
                      </a:endParaRPr>
                    </a:p>
                  </a:txBody>
                  <a:tcPr marL="0" marR="0" marT="0" marB="0">
                    <a:lnL>
                      <a:noFill/>
                    </a:lnL>
                    <a:lnR cap="flat">
                      <a:noFill/>
                    </a:lnR>
                    <a:lnT cap="flat">
                      <a:noFill/>
                    </a:lnT>
                    <a:lnB cap="flat">
                      <a:noFill/>
                    </a:lnB>
                    <a:lnTlToBr>
                      <a:noFill/>
                    </a:lnTlToBr>
                    <a:lnBlToTr>
                      <a:noFill/>
                    </a:lnBlToTr>
                    <a:noFill/>
                  </a:tcPr>
                </a:tc>
              </a:tr>
            </a:tbl>
          </a:graphicData>
        </a:graphic>
      </p:graphicFrame>
      <p:pic>
        <p:nvPicPr>
          <p:cNvPr id="57369" name="Picture24" descr="www.ziyuanku.com"/>
          <p:cNvPicPr>
            <a:picLocks noChangeAspect="1" noChangeArrowheads="1"/>
          </p:cNvPicPr>
          <p:nvPr/>
        </p:nvPicPr>
        <p:blipFill>
          <a:blip r:embed="rId2">
            <a:lum bright="20000"/>
            <a:extLst>
              <a:ext uri="{28A0092B-C50C-407E-A947-70E740481C1C}">
                <a14:useLocalDpi xmlns:a14="http://schemas.microsoft.com/office/drawing/2010/main" val="0"/>
              </a:ext>
            </a:extLst>
          </a:blip>
          <a:srcRect/>
          <a:stretch>
            <a:fillRect/>
          </a:stretch>
        </p:blipFill>
        <p:spPr bwMode="auto">
          <a:xfrm>
            <a:off x="6069013" y="3514725"/>
            <a:ext cx="2870200" cy="170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9507002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6632"/>
                                        </p:tgtEl>
                                        <p:attrNameLst>
                                          <p:attrName>style.visibility</p:attrName>
                                        </p:attrNameLst>
                                      </p:cBhvr>
                                      <p:to>
                                        <p:strVal val="visible"/>
                                      </p:to>
                                    </p:set>
                                    <p:animEffect transition="in" filter="blinds(horizontal)">
                                      <p:cBhvr>
                                        <p:cTn id="7" dur="500"/>
                                        <p:tgtEl>
                                          <p:spTgt spid="266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3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Text Box 3"/>
          <p:cNvSpPr txBox="1">
            <a:spLocks noChangeArrowheads="1"/>
          </p:cNvSpPr>
          <p:nvPr/>
        </p:nvSpPr>
        <p:spPr bwMode="auto">
          <a:xfrm>
            <a:off x="566738" y="1220788"/>
            <a:ext cx="5545137"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3200" b="1">
                <a:solidFill>
                  <a:srgbClr val="F8081F"/>
                </a:solidFill>
                <a:latin typeface="黑体" pitchFamily="49" charset="-122"/>
                <a:ea typeface="黑体" pitchFamily="49" charset="-122"/>
              </a:rPr>
              <a:t>一、能量</a:t>
            </a:r>
          </a:p>
        </p:txBody>
      </p:sp>
      <p:sp>
        <p:nvSpPr>
          <p:cNvPr id="956419" name="圆角矩形 7"/>
          <p:cNvSpPr>
            <a:spLocks noChangeArrowheads="1"/>
          </p:cNvSpPr>
          <p:nvPr/>
        </p:nvSpPr>
        <p:spPr bwMode="auto">
          <a:xfrm>
            <a:off x="709613" y="2043113"/>
            <a:ext cx="8281987" cy="720725"/>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round/>
                <a:headEnd/>
                <a:tailEnd/>
              </a14:hiddenLine>
            </a:ext>
          </a:extLst>
        </p:spPr>
        <p:txBody>
          <a:bodyPr anchor="ctr"/>
          <a:lstStyle/>
          <a:p>
            <a:pPr>
              <a:lnSpc>
                <a:spcPct val="125000"/>
              </a:lnSpc>
            </a:pPr>
            <a:r>
              <a:rPr lang="en-US" altLang="zh-CN" sz="2800" b="1">
                <a:solidFill>
                  <a:srgbClr val="0D0D0D"/>
                </a:solidFill>
                <a:latin typeface="楷体" pitchFamily="49" charset="-122"/>
                <a:ea typeface="楷体" pitchFamily="49" charset="-122"/>
              </a:rPr>
              <a:t> 1</a:t>
            </a:r>
            <a:r>
              <a:rPr lang="zh-CN" altLang="en-US" sz="2800" b="1">
                <a:solidFill>
                  <a:srgbClr val="0D0D0D"/>
                </a:solidFill>
                <a:latin typeface="楷体" pitchFamily="49" charset="-122"/>
                <a:ea typeface="楷体" pitchFamily="49" charset="-122"/>
              </a:rPr>
              <a:t>、物体能够对外做功，表示这个物体具有能量。</a:t>
            </a:r>
            <a:endParaRPr lang="zh-CN" altLang="en-US" sz="2800" b="1">
              <a:solidFill>
                <a:srgbClr val="CC0000"/>
              </a:solidFill>
              <a:latin typeface="楷体" pitchFamily="49" charset="-122"/>
              <a:ea typeface="楷体" pitchFamily="49" charset="-122"/>
            </a:endParaRPr>
          </a:p>
        </p:txBody>
      </p:sp>
      <p:sp>
        <p:nvSpPr>
          <p:cNvPr id="11" name="文本框 6145"/>
          <p:cNvSpPr txBox="1">
            <a:spLocks noChangeArrowheads="1"/>
          </p:cNvSpPr>
          <p:nvPr/>
        </p:nvSpPr>
        <p:spPr bwMode="auto">
          <a:xfrm>
            <a:off x="900113" y="3062288"/>
            <a:ext cx="8091487"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buFont typeface="Arial" pitchFamily="34" charset="0"/>
              <a:buNone/>
            </a:pPr>
            <a:r>
              <a:rPr lang="en-US" altLang="zh-CN" sz="2800" b="1">
                <a:latin typeface="楷体" pitchFamily="49" charset="-122"/>
                <a:ea typeface="楷体" pitchFamily="49" charset="-122"/>
              </a:rPr>
              <a:t>2.</a:t>
            </a:r>
            <a:r>
              <a:rPr lang="zh-CN" altLang="en-US" sz="2800" b="1">
                <a:latin typeface="楷体" pitchFamily="49" charset="-122"/>
                <a:ea typeface="楷体" pitchFamily="49" charset="-122"/>
              </a:rPr>
              <a:t>一个物体能够做的功越多，它具有的能量就越大。</a:t>
            </a:r>
          </a:p>
        </p:txBody>
      </p:sp>
      <p:sp>
        <p:nvSpPr>
          <p:cNvPr id="12" name="文本框 6147"/>
          <p:cNvSpPr txBox="1">
            <a:spLocks noChangeArrowheads="1"/>
          </p:cNvSpPr>
          <p:nvPr/>
        </p:nvSpPr>
        <p:spPr bwMode="auto">
          <a:xfrm>
            <a:off x="900113" y="3956050"/>
            <a:ext cx="521176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buFont typeface="Arial" pitchFamily="34" charset="0"/>
              <a:buNone/>
            </a:pPr>
            <a:r>
              <a:rPr lang="en-US" altLang="zh-CN" sz="2800" b="1">
                <a:latin typeface="楷体" pitchFamily="49" charset="-122"/>
                <a:ea typeface="楷体" pitchFamily="49" charset="-122"/>
              </a:rPr>
              <a:t>3.</a:t>
            </a:r>
            <a:r>
              <a:rPr lang="zh-CN" altLang="en-US" sz="2800" b="1">
                <a:latin typeface="楷体" pitchFamily="49" charset="-122"/>
                <a:ea typeface="楷体" pitchFamily="49" charset="-122"/>
              </a:rPr>
              <a:t>能的单位</a:t>
            </a:r>
            <a:r>
              <a:rPr lang="en-US" altLang="zh-CN" sz="2800" b="1">
                <a:latin typeface="楷体" pitchFamily="49" charset="-122"/>
                <a:ea typeface="楷体" pitchFamily="49" charset="-122"/>
              </a:rPr>
              <a:t>:</a:t>
            </a:r>
            <a:r>
              <a:rPr lang="zh-CN" altLang="en-US" sz="2800" b="1">
                <a:latin typeface="楷体" pitchFamily="49" charset="-122"/>
                <a:ea typeface="楷体" pitchFamily="49" charset="-122"/>
              </a:rPr>
              <a:t>焦</a:t>
            </a:r>
            <a:r>
              <a:rPr lang="en-US" altLang="zh-CN" sz="2800" b="1">
                <a:latin typeface="楷体" pitchFamily="49" charset="-122"/>
                <a:ea typeface="楷体" pitchFamily="49" charset="-122"/>
              </a:rPr>
              <a:t>(</a:t>
            </a:r>
            <a:r>
              <a:rPr lang="en-US" altLang="zh-CN" sz="2800" b="1">
                <a:latin typeface="Times New Roman" pitchFamily="18" charset="0"/>
                <a:ea typeface="楷体" pitchFamily="49" charset="-122"/>
              </a:rPr>
              <a:t>J</a:t>
            </a:r>
            <a:r>
              <a:rPr lang="en-US" altLang="zh-CN" sz="2800" b="1">
                <a:latin typeface="楷体" pitchFamily="49" charset="-122"/>
                <a:ea typeface="楷体" pitchFamily="49" charset="-122"/>
              </a:rPr>
              <a:t>)</a:t>
            </a:r>
          </a:p>
        </p:txBody>
      </p:sp>
      <p:sp>
        <p:nvSpPr>
          <p:cNvPr id="4" name="文本框 3"/>
          <p:cNvSpPr txBox="1"/>
          <p:nvPr/>
        </p:nvSpPr>
        <p:spPr>
          <a:xfrm>
            <a:off x="938213" y="4911725"/>
            <a:ext cx="6642100" cy="952500"/>
          </a:xfrm>
          <a:prstGeom prst="rect">
            <a:avLst/>
          </a:prstGeom>
          <a:noFill/>
          <a:ln w="9525">
            <a:noFill/>
          </a:ln>
        </p:spPr>
        <p:txBody>
          <a:bodyPr wrap="none">
            <a:spAutoFit/>
          </a:bodyPr>
          <a:lstStyle/>
          <a:p>
            <a:r>
              <a:rPr lang="zh-CN" altLang="en-US" sz="2800" b="1" noProof="1">
                <a:solidFill>
                  <a:schemeClr val="accent6">
                    <a:lumMod val="60000"/>
                    <a:lumOff val="40000"/>
                  </a:schemeClr>
                </a:solidFill>
                <a:latin typeface="Tahoma" panose="020B0604030504040204" pitchFamily="34" charset="0"/>
              </a:rPr>
              <a:t>功是物体能量改变的量度。如物体对外做</a:t>
            </a:r>
          </a:p>
          <a:p>
            <a:r>
              <a:rPr lang="en-US" altLang="zh-CN" sz="2800" b="1" noProof="1">
                <a:solidFill>
                  <a:schemeClr val="accent6">
                    <a:lumMod val="60000"/>
                    <a:lumOff val="40000"/>
                  </a:schemeClr>
                </a:solidFill>
                <a:latin typeface="Tahoma" panose="020B0604030504040204" pitchFamily="34" charset="0"/>
              </a:rPr>
              <a:t>1000J</a:t>
            </a:r>
            <a:r>
              <a:rPr lang="zh-CN" altLang="en-US" sz="2800" b="1" noProof="1">
                <a:solidFill>
                  <a:schemeClr val="accent6">
                    <a:lumMod val="60000"/>
                    <a:lumOff val="40000"/>
                  </a:schemeClr>
                </a:solidFill>
                <a:latin typeface="Tahoma" panose="020B0604030504040204" pitchFamily="34" charset="0"/>
              </a:rPr>
              <a:t>，那么物体的能量就减小</a:t>
            </a:r>
            <a:r>
              <a:rPr lang="en-US" altLang="zh-CN" sz="2800" b="1" noProof="1">
                <a:solidFill>
                  <a:schemeClr val="accent6">
                    <a:lumMod val="60000"/>
                    <a:lumOff val="40000"/>
                  </a:schemeClr>
                </a:solidFill>
                <a:latin typeface="Tahoma" panose="020B0604030504040204" pitchFamily="34" charset="0"/>
              </a:rPr>
              <a:t>1000J</a:t>
            </a:r>
            <a:r>
              <a:rPr lang="zh-CN" altLang="en-US" sz="2800" b="1" noProof="1">
                <a:solidFill>
                  <a:schemeClr val="accent6">
                    <a:lumMod val="60000"/>
                    <a:lumOff val="40000"/>
                  </a:schemeClr>
                </a:solidFill>
                <a:latin typeface="Tahoma" panose="020B0604030504040204" pitchFamily="34" charset="0"/>
              </a:rPr>
              <a:t>。</a:t>
            </a:r>
          </a:p>
        </p:txBody>
      </p:sp>
    </p:spTree>
    <p:extLst>
      <p:ext uri="{BB962C8B-B14F-4D97-AF65-F5344CB8AC3E}">
        <p14:creationId xmlns:p14="http://schemas.microsoft.com/office/powerpoint/2010/main" val="216989366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56419"/>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2" presetClass="entr" presetSubtype="2"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ppt_x</p:attrName>
                                        </p:attrNameLst>
                                      </p:cBhvr>
                                      <p:tavLst>
                                        <p:tav tm="0">
                                          <p:val>
                                            <p:strVal val="1+#ppt_w/2"/>
                                          </p:val>
                                        </p:tav>
                                        <p:tav tm="100000">
                                          <p:val>
                                            <p:strVal val="#ppt_x"/>
                                          </p:val>
                                        </p:tav>
                                      </p:tavLst>
                                    </p:anim>
                                    <p:anim calcmode="lin" valueType="num">
                                      <p:cBhvr>
                                        <p:cTn id="12"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ppt_x</p:attrName>
                                        </p:attrNameLst>
                                      </p:cBhvr>
                                      <p:tavLst>
                                        <p:tav tm="0">
                                          <p:val>
                                            <p:strVal val="#ppt_x"/>
                                          </p:val>
                                        </p:tav>
                                        <p:tav tm="100000">
                                          <p:val>
                                            <p:strVal val="#ppt_x"/>
                                          </p:val>
                                        </p:tav>
                                      </p:tavLst>
                                    </p:anim>
                                    <p:anim calcmode="lin" valueType="num">
                                      <p:cBhvr>
                                        <p:cTn id="1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500" fill="hold"/>
                                        <p:tgtEl>
                                          <p:spTgt spid="4"/>
                                        </p:tgtEl>
                                        <p:attrNameLst>
                                          <p:attrName>ppt_x</p:attrName>
                                        </p:attrNameLst>
                                      </p:cBhvr>
                                      <p:tavLst>
                                        <p:tav tm="0">
                                          <p:val>
                                            <p:strVal val="#ppt_x"/>
                                          </p:val>
                                        </p:tav>
                                        <p:tav tm="100000">
                                          <p:val>
                                            <p:strVal val="#ppt_x"/>
                                          </p:val>
                                        </p:tav>
                                      </p:tavLst>
                                    </p:anim>
                                    <p:anim calcmode="lin" valueType="num">
                                      <p:cBhvr>
                                        <p:cTn id="2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6419" grpId="0"/>
      <p:bldP spid="11" grpId="0"/>
      <p:bldP spid="12" grpId="0"/>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1347" name="Rectangle 3"/>
          <p:cNvSpPr>
            <a:spLocks noChangeArrowheads="1"/>
          </p:cNvSpPr>
          <p:nvPr/>
        </p:nvSpPr>
        <p:spPr bwMode="auto">
          <a:xfrm>
            <a:off x="1116013" y="654050"/>
            <a:ext cx="1612900" cy="522288"/>
          </a:xfrm>
          <a:prstGeom prst="rect">
            <a:avLst/>
          </a:prstGeom>
          <a:noFill/>
          <a:ln w="9525">
            <a:noFill/>
            <a:miter lim="800000"/>
          </a:ln>
        </p:spPr>
        <p:txBody>
          <a:bodyPr wrap="none">
            <a:spAutoFit/>
          </a:bodyPr>
          <a:lstStyle/>
          <a:p>
            <a:pPr>
              <a:defRPr/>
            </a:pPr>
            <a:r>
              <a:rPr kumimoji="1" lang="zh-CN" altLang="en-US" sz="2800" b="1" dirty="0">
                <a:latin typeface="+mn-ea"/>
                <a:ea typeface="+mn-ea"/>
              </a:rPr>
              <a:t>看图回答</a:t>
            </a:r>
          </a:p>
        </p:txBody>
      </p:sp>
      <p:sp>
        <p:nvSpPr>
          <p:cNvPr id="12290" name="Rectangle 4"/>
          <p:cNvSpPr>
            <a:spLocks noChangeArrowheads="1"/>
          </p:cNvSpPr>
          <p:nvPr/>
        </p:nvSpPr>
        <p:spPr bwMode="auto">
          <a:xfrm>
            <a:off x="4211638" y="1057275"/>
            <a:ext cx="4710112"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2800" b="1">
                <a:latin typeface="Times New Roman" pitchFamily="18" charset="0"/>
              </a:rPr>
              <a:t>流动的水推动竹排前进，表明流动的水具有</a:t>
            </a:r>
            <a:r>
              <a:rPr lang="en-US" altLang="zh-CN" sz="2800" b="1">
                <a:latin typeface="Times New Roman" pitchFamily="18" charset="0"/>
              </a:rPr>
              <a:t>________.</a:t>
            </a:r>
          </a:p>
        </p:txBody>
      </p:sp>
      <p:grpSp>
        <p:nvGrpSpPr>
          <p:cNvPr id="3" name="组合 2"/>
          <p:cNvGrpSpPr>
            <a:grpSpLocks/>
          </p:cNvGrpSpPr>
          <p:nvPr/>
        </p:nvGrpSpPr>
        <p:grpSpPr bwMode="auto">
          <a:xfrm>
            <a:off x="1187450" y="3319463"/>
            <a:ext cx="7326313" cy="1841500"/>
            <a:chOff x="1870" y="5227"/>
            <a:chExt cx="11030" cy="2900"/>
          </a:xfrm>
        </p:grpSpPr>
        <p:pic>
          <p:nvPicPr>
            <p:cNvPr id="12292" name="Picture 5" descr="10123539706568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70" y="5227"/>
              <a:ext cx="3970" cy="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3" name="Rectangle 12"/>
            <p:cNvSpPr>
              <a:spLocks noChangeArrowheads="1"/>
            </p:cNvSpPr>
            <p:nvPr/>
          </p:nvSpPr>
          <p:spPr bwMode="auto">
            <a:xfrm>
              <a:off x="6520" y="5455"/>
              <a:ext cx="6380" cy="2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2800" b="1">
                  <a:latin typeface="Times New Roman" pitchFamily="18" charset="0"/>
                </a:rPr>
                <a:t>风吹帆船前进，表明流动的空气也具有</a:t>
              </a:r>
              <a:r>
                <a:rPr lang="en-US" altLang="zh-CN" sz="2800" b="1">
                  <a:latin typeface="Times New Roman" pitchFamily="18" charset="0"/>
                </a:rPr>
                <a:t>_________.</a:t>
              </a:r>
            </a:p>
          </p:txBody>
        </p:sp>
      </p:grpSp>
      <p:sp>
        <p:nvSpPr>
          <p:cNvPr id="23557" name="Text Box 6"/>
          <p:cNvSpPr txBox="1">
            <a:spLocks noChangeArrowheads="1"/>
          </p:cNvSpPr>
          <p:nvPr/>
        </p:nvSpPr>
        <p:spPr bwMode="auto">
          <a:xfrm>
            <a:off x="827088" y="5262563"/>
            <a:ext cx="6408737"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2800" b="1">
                <a:latin typeface="宋体" pitchFamily="2" charset="-122"/>
              </a:rPr>
              <a:t>物体</a:t>
            </a:r>
            <a:r>
              <a:rPr lang="zh-CN" altLang="en-US" sz="2800" b="1">
                <a:solidFill>
                  <a:srgbClr val="FF0000"/>
                </a:solidFill>
                <a:latin typeface="宋体" pitchFamily="2" charset="-122"/>
              </a:rPr>
              <a:t>由于运动</a:t>
            </a:r>
            <a:r>
              <a:rPr lang="zh-CN" altLang="en-US" sz="2800" b="1">
                <a:latin typeface="宋体" pitchFamily="2" charset="-122"/>
              </a:rPr>
              <a:t>而具有的能</a:t>
            </a:r>
            <a:r>
              <a:rPr lang="en-US" altLang="zh-CN" sz="2800" b="1">
                <a:latin typeface="宋体" pitchFamily="2" charset="-122"/>
              </a:rPr>
              <a:t>,</a:t>
            </a:r>
            <a:r>
              <a:rPr lang="zh-CN" altLang="en-US" sz="2800" b="1">
                <a:latin typeface="宋体" pitchFamily="2" charset="-122"/>
              </a:rPr>
              <a:t>叫做动能</a:t>
            </a:r>
            <a:r>
              <a:rPr lang="en-US" altLang="zh-CN" sz="2800" b="1">
                <a:latin typeface="宋体" pitchFamily="2" charset="-122"/>
              </a:rPr>
              <a:t>.</a:t>
            </a:r>
          </a:p>
        </p:txBody>
      </p:sp>
      <p:sp>
        <p:nvSpPr>
          <p:cNvPr id="23558" name="Text Box 9"/>
          <p:cNvSpPr txBox="1">
            <a:spLocks noChangeArrowheads="1"/>
          </p:cNvSpPr>
          <p:nvPr/>
        </p:nvSpPr>
        <p:spPr bwMode="auto">
          <a:xfrm>
            <a:off x="827088" y="5946775"/>
            <a:ext cx="5616575"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2800" b="1">
                <a:solidFill>
                  <a:srgbClr val="002060"/>
                </a:solidFill>
                <a:latin typeface="宋体" pitchFamily="2" charset="-122"/>
              </a:rPr>
              <a:t>请同学们列举物体具有动能事例</a:t>
            </a:r>
            <a:r>
              <a:rPr lang="en-US" altLang="zh-CN" sz="2800" b="1">
                <a:solidFill>
                  <a:srgbClr val="002060"/>
                </a:solidFill>
                <a:latin typeface="宋体" pitchFamily="2" charset="-122"/>
              </a:rPr>
              <a:t>:</a:t>
            </a:r>
          </a:p>
        </p:txBody>
      </p:sp>
      <p:sp>
        <p:nvSpPr>
          <p:cNvPr id="2" name="文本框 1"/>
          <p:cNvSpPr txBox="1">
            <a:spLocks noChangeArrowheads="1"/>
          </p:cNvSpPr>
          <p:nvPr/>
        </p:nvSpPr>
        <p:spPr bwMode="auto">
          <a:xfrm>
            <a:off x="7019925" y="1762125"/>
            <a:ext cx="898525"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800" b="1">
                <a:solidFill>
                  <a:srgbClr val="FF0000"/>
                </a:solidFill>
                <a:latin typeface="Times New Roman" pitchFamily="18" charset="0"/>
              </a:rPr>
              <a:t>能量</a:t>
            </a:r>
          </a:p>
        </p:txBody>
      </p:sp>
      <p:sp>
        <p:nvSpPr>
          <p:cNvPr id="4" name="文本框 3"/>
          <p:cNvSpPr txBox="1">
            <a:spLocks noChangeArrowheads="1"/>
          </p:cNvSpPr>
          <p:nvPr/>
        </p:nvSpPr>
        <p:spPr bwMode="auto">
          <a:xfrm>
            <a:off x="6710363" y="4146550"/>
            <a:ext cx="898525"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800" b="1">
                <a:solidFill>
                  <a:srgbClr val="FF0000"/>
                </a:solidFill>
                <a:latin typeface="Times New Roman" pitchFamily="18" charset="0"/>
                <a:sym typeface="宋体" pitchFamily="2" charset="-122"/>
              </a:rPr>
              <a:t>能量</a:t>
            </a:r>
          </a:p>
        </p:txBody>
      </p:sp>
      <p:pic>
        <p:nvPicPr>
          <p:cNvPr id="12298"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06475" y="1303338"/>
            <a:ext cx="2582863" cy="166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11346536"/>
      </p:ext>
    </p:extLst>
  </p:cSld>
  <p:clrMapOvr>
    <a:masterClrMapping/>
  </p:clrMapOvr>
  <p:transition>
    <p:sndAc>
      <p:stSnd>
        <p:snd r:embed="rId2"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100000">
                                          <p:val>
                                            <p:strVal val="#ppt_x"/>
                                          </p:val>
                                        </p:tav>
                                      </p:tavLst>
                                    </p:anim>
                                    <p:anim calcmode="lin" valueType="num">
                                      <p:cBhvr>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4" presetClass="entr" presetSubtype="16"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ox(in)">
                                      <p:cBhvr>
                                        <p:cTn id="13" dur="2000"/>
                                        <p:tgtEl>
                                          <p:spTgt spid="3"/>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p:cTn id="18" dur="500" fill="hold"/>
                                        <p:tgtEl>
                                          <p:spTgt spid="4"/>
                                        </p:tgtEl>
                                        <p:attrNameLst>
                                          <p:attrName>ppt_x</p:attrName>
                                        </p:attrNameLst>
                                      </p:cBhvr>
                                      <p:tavLst>
                                        <p:tav tm="0">
                                          <p:val>
                                            <p:strVal val="#ppt_x"/>
                                          </p:val>
                                        </p:tav>
                                        <p:tav tm="100000">
                                          <p:val>
                                            <p:strVal val="#ppt_x"/>
                                          </p:val>
                                        </p:tav>
                                      </p:tavLst>
                                    </p:anim>
                                    <p:anim calcmode="lin" valueType="num">
                                      <p:cBhvr>
                                        <p:cTn id="19"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withGroup">
                            <p:stCondLst>
                              <p:cond delay="0"/>
                            </p:stCondLst>
                            <p:childTnLst>
                              <p:par>
                                <p:cTn id="22" presetID="13" presetClass="entr" presetSubtype="16" fill="hold" grpId="0" nodeType="clickEffect">
                                  <p:stCondLst>
                                    <p:cond delay="0"/>
                                  </p:stCondLst>
                                  <p:childTnLst>
                                    <p:set>
                                      <p:cBhvr>
                                        <p:cTn id="23" dur="1" fill="hold">
                                          <p:stCondLst>
                                            <p:cond delay="0"/>
                                          </p:stCondLst>
                                        </p:cTn>
                                        <p:tgtEl>
                                          <p:spTgt spid="23557"/>
                                        </p:tgtEl>
                                        <p:attrNameLst>
                                          <p:attrName>style.visibility</p:attrName>
                                        </p:attrNameLst>
                                      </p:cBhvr>
                                      <p:to>
                                        <p:strVal val="visible"/>
                                      </p:to>
                                    </p:set>
                                    <p:animEffect transition="in" filter="plus(in)">
                                      <p:cBhvr>
                                        <p:cTn id="24" dur="2000"/>
                                        <p:tgtEl>
                                          <p:spTgt spid="23557"/>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4" presetClass="entr" presetSubtype="16" fill="hold" grpId="0" nodeType="clickEffect">
                                  <p:stCondLst>
                                    <p:cond delay="0"/>
                                  </p:stCondLst>
                                  <p:childTnLst>
                                    <p:set>
                                      <p:cBhvr>
                                        <p:cTn id="28" dur="1" fill="hold">
                                          <p:stCondLst>
                                            <p:cond delay="0"/>
                                          </p:stCondLst>
                                        </p:cTn>
                                        <p:tgtEl>
                                          <p:spTgt spid="23558"/>
                                        </p:tgtEl>
                                        <p:attrNameLst>
                                          <p:attrName>style.visibility</p:attrName>
                                        </p:attrNameLst>
                                      </p:cBhvr>
                                      <p:to>
                                        <p:strVal val="visible"/>
                                      </p:to>
                                    </p:set>
                                    <p:animEffect transition="in" filter="box(in)">
                                      <p:cBhvr>
                                        <p:cTn id="29" dur="2000"/>
                                        <p:tgtEl>
                                          <p:spTgt spid="235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7" grpId="0"/>
      <p:bldP spid="23558" grpId="0"/>
      <p:bldP spid="2" grpId="0"/>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Text Box 5"/>
          <p:cNvSpPr txBox="1">
            <a:spLocks noChangeArrowheads="1"/>
          </p:cNvSpPr>
          <p:nvPr/>
        </p:nvSpPr>
        <p:spPr bwMode="auto">
          <a:xfrm>
            <a:off x="2574925" y="1470025"/>
            <a:ext cx="1841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endParaRPr lang="zh-CN" altLang="zh-CN"/>
          </a:p>
        </p:txBody>
      </p:sp>
      <p:grpSp>
        <p:nvGrpSpPr>
          <p:cNvPr id="13314" name="xjhwt4"/>
          <p:cNvGrpSpPr>
            <a:grpSpLocks noChangeAspect="1"/>
          </p:cNvGrpSpPr>
          <p:nvPr/>
        </p:nvGrpSpPr>
        <p:grpSpPr bwMode="auto">
          <a:xfrm>
            <a:off x="-900113" y="4005263"/>
            <a:ext cx="682625" cy="639762"/>
            <a:chOff x="5199" y="7083"/>
            <a:chExt cx="898" cy="907"/>
          </a:xfrm>
        </p:grpSpPr>
        <p:sp>
          <p:nvSpPr>
            <p:cNvPr id="13315" name="Oval 31"/>
            <p:cNvSpPr>
              <a:spLocks noChangeAspect="1" noChangeArrowheads="1"/>
            </p:cNvSpPr>
            <p:nvPr/>
          </p:nvSpPr>
          <p:spPr bwMode="auto">
            <a:xfrm>
              <a:off x="5209" y="7085"/>
              <a:ext cx="888" cy="903"/>
            </a:xfrm>
            <a:prstGeom prst="ellipse">
              <a:avLst/>
            </a:prstGeom>
            <a:solidFill>
              <a:srgbClr val="FFFFFF"/>
            </a:solidFill>
            <a:ln w="12700">
              <a:solidFill>
                <a:srgbClr val="C0C0C0"/>
              </a:solidFill>
              <a:round/>
              <a:headEnd/>
              <a:tailEnd/>
            </a:ln>
          </p:spPr>
          <p:txBody>
            <a:bodyPr/>
            <a:lstStyle/>
            <a:p>
              <a:endParaRPr lang="zh-CN" altLang="en-US"/>
            </a:p>
          </p:txBody>
        </p:sp>
        <p:sp>
          <p:nvSpPr>
            <p:cNvPr id="13316" name="Freeform 32"/>
            <p:cNvSpPr>
              <a:spLocks noChangeAspect="1" noChangeArrowheads="1"/>
            </p:cNvSpPr>
            <p:nvPr/>
          </p:nvSpPr>
          <p:spPr bwMode="auto">
            <a:xfrm>
              <a:off x="5879" y="7175"/>
              <a:ext cx="195" cy="270"/>
            </a:xfrm>
            <a:custGeom>
              <a:avLst/>
              <a:gdLst>
                <a:gd name="T0" fmla="*/ 93 w 195"/>
                <a:gd name="T1" fmla="*/ 38 h 270"/>
                <a:gd name="T2" fmla="*/ 150 w 195"/>
                <a:gd name="T3" fmla="*/ 103 h 270"/>
                <a:gd name="T4" fmla="*/ 188 w 195"/>
                <a:gd name="T5" fmla="*/ 165 h 270"/>
                <a:gd name="T6" fmla="*/ 195 w 195"/>
                <a:gd name="T7" fmla="*/ 270 h 270"/>
                <a:gd name="T8" fmla="*/ 50 w 195"/>
                <a:gd name="T9" fmla="*/ 165 h 270"/>
                <a:gd name="T10" fmla="*/ 0 w 195"/>
                <a:gd name="T11" fmla="*/ 0 h 270"/>
                <a:gd name="T12" fmla="*/ 93 w 195"/>
                <a:gd name="T13" fmla="*/ 38 h 270"/>
              </a:gdLst>
              <a:ahLst/>
              <a:cxnLst>
                <a:cxn ang="0">
                  <a:pos x="T0" y="T1"/>
                </a:cxn>
                <a:cxn ang="0">
                  <a:pos x="T2" y="T3"/>
                </a:cxn>
                <a:cxn ang="0">
                  <a:pos x="T4" y="T5"/>
                </a:cxn>
                <a:cxn ang="0">
                  <a:pos x="T6" y="T7"/>
                </a:cxn>
                <a:cxn ang="0">
                  <a:pos x="T8" y="T9"/>
                </a:cxn>
                <a:cxn ang="0">
                  <a:pos x="T10" y="T11"/>
                </a:cxn>
                <a:cxn ang="0">
                  <a:pos x="T12" y="T13"/>
                </a:cxn>
              </a:cxnLst>
              <a:rect l="0" t="0" r="r" b="b"/>
              <a:pathLst>
                <a:path w="195" h="270">
                  <a:moveTo>
                    <a:pt x="93" y="38"/>
                  </a:moveTo>
                  <a:lnTo>
                    <a:pt x="150" y="103"/>
                  </a:lnTo>
                  <a:lnTo>
                    <a:pt x="188" y="165"/>
                  </a:lnTo>
                  <a:lnTo>
                    <a:pt x="195" y="270"/>
                  </a:lnTo>
                  <a:lnTo>
                    <a:pt x="50" y="165"/>
                  </a:lnTo>
                  <a:lnTo>
                    <a:pt x="0" y="0"/>
                  </a:lnTo>
                  <a:lnTo>
                    <a:pt x="93" y="38"/>
                  </a:lnTo>
                  <a:close/>
                </a:path>
              </a:pathLst>
            </a:custGeom>
            <a:solidFill>
              <a:srgbClr val="404040"/>
            </a:solidFill>
            <a:ln w="12700">
              <a:solidFill>
                <a:srgbClr val="606060"/>
              </a:solidFill>
              <a:round/>
              <a:headEnd/>
              <a:tailEnd/>
            </a:ln>
          </p:spPr>
          <p:txBody>
            <a:bodyPr/>
            <a:lstStyle/>
            <a:p>
              <a:endParaRPr lang="zh-CN" altLang="en-US"/>
            </a:p>
          </p:txBody>
        </p:sp>
        <p:sp>
          <p:nvSpPr>
            <p:cNvPr id="13317" name="Freeform 33"/>
            <p:cNvSpPr>
              <a:spLocks noChangeAspect="1" noChangeArrowheads="1"/>
            </p:cNvSpPr>
            <p:nvPr/>
          </p:nvSpPr>
          <p:spPr bwMode="auto">
            <a:xfrm>
              <a:off x="5907" y="7608"/>
              <a:ext cx="185" cy="252"/>
            </a:xfrm>
            <a:custGeom>
              <a:avLst/>
              <a:gdLst>
                <a:gd name="T0" fmla="*/ 165 w 185"/>
                <a:gd name="T1" fmla="*/ 0 h 252"/>
                <a:gd name="T2" fmla="*/ 185 w 185"/>
                <a:gd name="T3" fmla="*/ 50 h 252"/>
                <a:gd name="T4" fmla="*/ 147 w 185"/>
                <a:gd name="T5" fmla="*/ 152 h 252"/>
                <a:gd name="T6" fmla="*/ 65 w 185"/>
                <a:gd name="T7" fmla="*/ 252 h 252"/>
                <a:gd name="T8" fmla="*/ 0 w 185"/>
                <a:gd name="T9" fmla="*/ 252 h 252"/>
                <a:gd name="T10" fmla="*/ 40 w 185"/>
                <a:gd name="T11" fmla="*/ 97 h 252"/>
                <a:gd name="T12" fmla="*/ 165 w 185"/>
                <a:gd name="T13" fmla="*/ 0 h 252"/>
              </a:gdLst>
              <a:ahLst/>
              <a:cxnLst>
                <a:cxn ang="0">
                  <a:pos x="T0" y="T1"/>
                </a:cxn>
                <a:cxn ang="0">
                  <a:pos x="T2" y="T3"/>
                </a:cxn>
                <a:cxn ang="0">
                  <a:pos x="T4" y="T5"/>
                </a:cxn>
                <a:cxn ang="0">
                  <a:pos x="T6" y="T7"/>
                </a:cxn>
                <a:cxn ang="0">
                  <a:pos x="T8" y="T9"/>
                </a:cxn>
                <a:cxn ang="0">
                  <a:pos x="T10" y="T11"/>
                </a:cxn>
                <a:cxn ang="0">
                  <a:pos x="T12" y="T13"/>
                </a:cxn>
              </a:cxnLst>
              <a:rect l="0" t="0" r="r" b="b"/>
              <a:pathLst>
                <a:path w="185" h="252">
                  <a:moveTo>
                    <a:pt x="165" y="0"/>
                  </a:moveTo>
                  <a:lnTo>
                    <a:pt x="185" y="50"/>
                  </a:lnTo>
                  <a:lnTo>
                    <a:pt x="147" y="152"/>
                  </a:lnTo>
                  <a:lnTo>
                    <a:pt x="65" y="252"/>
                  </a:lnTo>
                  <a:lnTo>
                    <a:pt x="0" y="252"/>
                  </a:lnTo>
                  <a:lnTo>
                    <a:pt x="40" y="97"/>
                  </a:lnTo>
                  <a:lnTo>
                    <a:pt x="165" y="0"/>
                  </a:lnTo>
                  <a:close/>
                </a:path>
              </a:pathLst>
            </a:custGeom>
            <a:solidFill>
              <a:srgbClr val="404040"/>
            </a:solidFill>
            <a:ln w="12700">
              <a:solidFill>
                <a:srgbClr val="606060"/>
              </a:solidFill>
              <a:round/>
              <a:headEnd/>
              <a:tailEnd/>
            </a:ln>
          </p:spPr>
          <p:txBody>
            <a:bodyPr/>
            <a:lstStyle/>
            <a:p>
              <a:endParaRPr lang="zh-CN" altLang="en-US"/>
            </a:p>
          </p:txBody>
        </p:sp>
        <p:sp>
          <p:nvSpPr>
            <p:cNvPr id="13318" name="Freeform 34"/>
            <p:cNvSpPr>
              <a:spLocks noChangeAspect="1" noChangeArrowheads="1"/>
            </p:cNvSpPr>
            <p:nvPr/>
          </p:nvSpPr>
          <p:spPr bwMode="auto">
            <a:xfrm>
              <a:off x="5399" y="7083"/>
              <a:ext cx="283" cy="130"/>
            </a:xfrm>
            <a:custGeom>
              <a:avLst/>
              <a:gdLst>
                <a:gd name="T0" fmla="*/ 183 w 283"/>
                <a:gd name="T1" fmla="*/ 0 h 130"/>
                <a:gd name="T2" fmla="*/ 283 w 283"/>
                <a:gd name="T3" fmla="*/ 17 h 130"/>
                <a:gd name="T4" fmla="*/ 173 w 283"/>
                <a:gd name="T5" fmla="*/ 130 h 130"/>
                <a:gd name="T6" fmla="*/ 0 w 283"/>
                <a:gd name="T7" fmla="*/ 130 h 130"/>
                <a:gd name="T8" fmla="*/ 35 w 283"/>
                <a:gd name="T9" fmla="*/ 57 h 130"/>
                <a:gd name="T10" fmla="*/ 115 w 283"/>
                <a:gd name="T11" fmla="*/ 17 h 130"/>
                <a:gd name="T12" fmla="*/ 183 w 283"/>
                <a:gd name="T13" fmla="*/ 0 h 130"/>
              </a:gdLst>
              <a:ahLst/>
              <a:cxnLst>
                <a:cxn ang="0">
                  <a:pos x="T0" y="T1"/>
                </a:cxn>
                <a:cxn ang="0">
                  <a:pos x="T2" y="T3"/>
                </a:cxn>
                <a:cxn ang="0">
                  <a:pos x="T4" y="T5"/>
                </a:cxn>
                <a:cxn ang="0">
                  <a:pos x="T6" y="T7"/>
                </a:cxn>
                <a:cxn ang="0">
                  <a:pos x="T8" y="T9"/>
                </a:cxn>
                <a:cxn ang="0">
                  <a:pos x="T10" y="T11"/>
                </a:cxn>
                <a:cxn ang="0">
                  <a:pos x="T12" y="T13"/>
                </a:cxn>
              </a:cxnLst>
              <a:rect l="0" t="0" r="r" b="b"/>
              <a:pathLst>
                <a:path w="283" h="130">
                  <a:moveTo>
                    <a:pt x="183" y="0"/>
                  </a:moveTo>
                  <a:lnTo>
                    <a:pt x="283" y="17"/>
                  </a:lnTo>
                  <a:lnTo>
                    <a:pt x="173" y="130"/>
                  </a:lnTo>
                  <a:lnTo>
                    <a:pt x="0" y="130"/>
                  </a:lnTo>
                  <a:lnTo>
                    <a:pt x="35" y="57"/>
                  </a:lnTo>
                  <a:lnTo>
                    <a:pt x="115" y="17"/>
                  </a:lnTo>
                  <a:lnTo>
                    <a:pt x="183" y="0"/>
                  </a:lnTo>
                  <a:close/>
                </a:path>
              </a:pathLst>
            </a:custGeom>
            <a:solidFill>
              <a:srgbClr val="404040"/>
            </a:solidFill>
            <a:ln w="12700">
              <a:solidFill>
                <a:srgbClr val="606060"/>
              </a:solidFill>
              <a:round/>
              <a:headEnd/>
              <a:tailEnd/>
            </a:ln>
          </p:spPr>
          <p:txBody>
            <a:bodyPr/>
            <a:lstStyle/>
            <a:p>
              <a:endParaRPr lang="zh-CN" altLang="en-US"/>
            </a:p>
          </p:txBody>
        </p:sp>
        <p:sp>
          <p:nvSpPr>
            <p:cNvPr id="13319" name="Freeform 35"/>
            <p:cNvSpPr>
              <a:spLocks noChangeAspect="1" noChangeArrowheads="1"/>
            </p:cNvSpPr>
            <p:nvPr/>
          </p:nvSpPr>
          <p:spPr bwMode="auto">
            <a:xfrm>
              <a:off x="5199" y="7375"/>
              <a:ext cx="155" cy="315"/>
            </a:xfrm>
            <a:custGeom>
              <a:avLst/>
              <a:gdLst>
                <a:gd name="T0" fmla="*/ 83 w 155"/>
                <a:gd name="T1" fmla="*/ 0 h 315"/>
                <a:gd name="T2" fmla="*/ 155 w 155"/>
                <a:gd name="T3" fmla="*/ 155 h 315"/>
                <a:gd name="T4" fmla="*/ 105 w 155"/>
                <a:gd name="T5" fmla="*/ 315 h 315"/>
                <a:gd name="T6" fmla="*/ 13 w 155"/>
                <a:gd name="T7" fmla="*/ 248 h 315"/>
                <a:gd name="T8" fmla="*/ 0 w 155"/>
                <a:gd name="T9" fmla="*/ 158 h 315"/>
                <a:gd name="T10" fmla="*/ 13 w 155"/>
                <a:gd name="T11" fmla="*/ 85 h 315"/>
                <a:gd name="T12" fmla="*/ 83 w 155"/>
                <a:gd name="T13" fmla="*/ 0 h 315"/>
              </a:gdLst>
              <a:ahLst/>
              <a:cxnLst>
                <a:cxn ang="0">
                  <a:pos x="T0" y="T1"/>
                </a:cxn>
                <a:cxn ang="0">
                  <a:pos x="T2" y="T3"/>
                </a:cxn>
                <a:cxn ang="0">
                  <a:pos x="T4" y="T5"/>
                </a:cxn>
                <a:cxn ang="0">
                  <a:pos x="T6" y="T7"/>
                </a:cxn>
                <a:cxn ang="0">
                  <a:pos x="T8" y="T9"/>
                </a:cxn>
                <a:cxn ang="0">
                  <a:pos x="T10" y="T11"/>
                </a:cxn>
                <a:cxn ang="0">
                  <a:pos x="T12" y="T13"/>
                </a:cxn>
              </a:cxnLst>
              <a:rect l="0" t="0" r="r" b="b"/>
              <a:pathLst>
                <a:path w="155" h="315">
                  <a:moveTo>
                    <a:pt x="83" y="0"/>
                  </a:moveTo>
                  <a:lnTo>
                    <a:pt x="155" y="155"/>
                  </a:lnTo>
                  <a:lnTo>
                    <a:pt x="105" y="315"/>
                  </a:lnTo>
                  <a:lnTo>
                    <a:pt x="13" y="248"/>
                  </a:lnTo>
                  <a:lnTo>
                    <a:pt x="0" y="158"/>
                  </a:lnTo>
                  <a:lnTo>
                    <a:pt x="13" y="85"/>
                  </a:lnTo>
                  <a:lnTo>
                    <a:pt x="83" y="0"/>
                  </a:lnTo>
                  <a:close/>
                </a:path>
              </a:pathLst>
            </a:custGeom>
            <a:solidFill>
              <a:srgbClr val="404040"/>
            </a:solidFill>
            <a:ln w="12700">
              <a:solidFill>
                <a:srgbClr val="606060"/>
              </a:solidFill>
              <a:round/>
              <a:headEnd/>
              <a:tailEnd/>
            </a:ln>
          </p:spPr>
          <p:txBody>
            <a:bodyPr/>
            <a:lstStyle/>
            <a:p>
              <a:endParaRPr lang="zh-CN" altLang="en-US"/>
            </a:p>
          </p:txBody>
        </p:sp>
        <p:sp>
          <p:nvSpPr>
            <p:cNvPr id="13320" name="Freeform 36"/>
            <p:cNvSpPr>
              <a:spLocks noChangeAspect="1" noChangeArrowheads="1"/>
            </p:cNvSpPr>
            <p:nvPr/>
          </p:nvSpPr>
          <p:spPr bwMode="auto">
            <a:xfrm>
              <a:off x="5429" y="7848"/>
              <a:ext cx="290" cy="142"/>
            </a:xfrm>
            <a:custGeom>
              <a:avLst/>
              <a:gdLst>
                <a:gd name="T0" fmla="*/ 0 w 290"/>
                <a:gd name="T1" fmla="*/ 12 h 142"/>
                <a:gd name="T2" fmla="*/ 40 w 290"/>
                <a:gd name="T3" fmla="*/ 105 h 142"/>
                <a:gd name="T4" fmla="*/ 115 w 290"/>
                <a:gd name="T5" fmla="*/ 127 h 142"/>
                <a:gd name="T6" fmla="*/ 190 w 290"/>
                <a:gd name="T7" fmla="*/ 142 h 142"/>
                <a:gd name="T8" fmla="*/ 290 w 290"/>
                <a:gd name="T9" fmla="*/ 80 h 142"/>
                <a:gd name="T10" fmla="*/ 153 w 290"/>
                <a:gd name="T11" fmla="*/ 0 h 142"/>
                <a:gd name="T12" fmla="*/ 0 w 290"/>
                <a:gd name="T13" fmla="*/ 12 h 142"/>
              </a:gdLst>
              <a:ahLst/>
              <a:cxnLst>
                <a:cxn ang="0">
                  <a:pos x="T0" y="T1"/>
                </a:cxn>
                <a:cxn ang="0">
                  <a:pos x="T2" y="T3"/>
                </a:cxn>
                <a:cxn ang="0">
                  <a:pos x="T4" y="T5"/>
                </a:cxn>
                <a:cxn ang="0">
                  <a:pos x="T6" y="T7"/>
                </a:cxn>
                <a:cxn ang="0">
                  <a:pos x="T8" y="T9"/>
                </a:cxn>
                <a:cxn ang="0">
                  <a:pos x="T10" y="T11"/>
                </a:cxn>
                <a:cxn ang="0">
                  <a:pos x="T12" y="T13"/>
                </a:cxn>
              </a:cxnLst>
              <a:rect l="0" t="0" r="r" b="b"/>
              <a:pathLst>
                <a:path w="290" h="142">
                  <a:moveTo>
                    <a:pt x="0" y="12"/>
                  </a:moveTo>
                  <a:lnTo>
                    <a:pt x="40" y="105"/>
                  </a:lnTo>
                  <a:lnTo>
                    <a:pt x="115" y="127"/>
                  </a:lnTo>
                  <a:lnTo>
                    <a:pt x="190" y="142"/>
                  </a:lnTo>
                  <a:lnTo>
                    <a:pt x="290" y="80"/>
                  </a:lnTo>
                  <a:lnTo>
                    <a:pt x="153" y="0"/>
                  </a:lnTo>
                  <a:lnTo>
                    <a:pt x="0" y="12"/>
                  </a:lnTo>
                  <a:close/>
                </a:path>
              </a:pathLst>
            </a:custGeom>
            <a:solidFill>
              <a:srgbClr val="404040"/>
            </a:solidFill>
            <a:ln w="12700">
              <a:solidFill>
                <a:srgbClr val="606060"/>
              </a:solidFill>
              <a:round/>
              <a:headEnd/>
              <a:tailEnd/>
            </a:ln>
          </p:spPr>
          <p:txBody>
            <a:bodyPr/>
            <a:lstStyle/>
            <a:p>
              <a:endParaRPr lang="zh-CN" altLang="en-US"/>
            </a:p>
          </p:txBody>
        </p:sp>
        <p:sp>
          <p:nvSpPr>
            <p:cNvPr id="13321" name="Freeform 37"/>
            <p:cNvSpPr>
              <a:spLocks noChangeAspect="1" noChangeArrowheads="1"/>
            </p:cNvSpPr>
            <p:nvPr/>
          </p:nvSpPr>
          <p:spPr bwMode="auto">
            <a:xfrm>
              <a:off x="5514" y="7385"/>
              <a:ext cx="305" cy="283"/>
            </a:xfrm>
            <a:custGeom>
              <a:avLst/>
              <a:gdLst>
                <a:gd name="T0" fmla="*/ 108 w 305"/>
                <a:gd name="T1" fmla="*/ 0 h 283"/>
                <a:gd name="T2" fmla="*/ 300 w 305"/>
                <a:gd name="T3" fmla="*/ 30 h 283"/>
                <a:gd name="T4" fmla="*/ 305 w 305"/>
                <a:gd name="T5" fmla="*/ 225 h 283"/>
                <a:gd name="T6" fmla="*/ 115 w 305"/>
                <a:gd name="T7" fmla="*/ 283 h 283"/>
                <a:gd name="T8" fmla="*/ 0 w 305"/>
                <a:gd name="T9" fmla="*/ 130 h 283"/>
                <a:gd name="T10" fmla="*/ 108 w 305"/>
                <a:gd name="T11" fmla="*/ 0 h 283"/>
              </a:gdLst>
              <a:ahLst/>
              <a:cxnLst>
                <a:cxn ang="0">
                  <a:pos x="T0" y="T1"/>
                </a:cxn>
                <a:cxn ang="0">
                  <a:pos x="T2" y="T3"/>
                </a:cxn>
                <a:cxn ang="0">
                  <a:pos x="T4" y="T5"/>
                </a:cxn>
                <a:cxn ang="0">
                  <a:pos x="T6" y="T7"/>
                </a:cxn>
                <a:cxn ang="0">
                  <a:pos x="T8" y="T9"/>
                </a:cxn>
                <a:cxn ang="0">
                  <a:pos x="T10" y="T11"/>
                </a:cxn>
              </a:cxnLst>
              <a:rect l="0" t="0" r="r" b="b"/>
              <a:pathLst>
                <a:path w="305" h="283">
                  <a:moveTo>
                    <a:pt x="108" y="0"/>
                  </a:moveTo>
                  <a:lnTo>
                    <a:pt x="300" y="30"/>
                  </a:lnTo>
                  <a:lnTo>
                    <a:pt x="305" y="225"/>
                  </a:lnTo>
                  <a:lnTo>
                    <a:pt x="115" y="283"/>
                  </a:lnTo>
                  <a:lnTo>
                    <a:pt x="0" y="130"/>
                  </a:lnTo>
                  <a:lnTo>
                    <a:pt x="108" y="0"/>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322" name="Freeform 38"/>
            <p:cNvSpPr>
              <a:spLocks noChangeAspect="1" noChangeArrowheads="1"/>
            </p:cNvSpPr>
            <p:nvPr/>
          </p:nvSpPr>
          <p:spPr bwMode="auto">
            <a:xfrm>
              <a:off x="5287" y="7108"/>
              <a:ext cx="787" cy="815"/>
            </a:xfrm>
            <a:custGeom>
              <a:avLst/>
              <a:gdLst>
                <a:gd name="T0" fmla="*/ 402 w 787"/>
                <a:gd name="T1" fmla="*/ 0 h 815"/>
                <a:gd name="T2" fmla="*/ 597 w 787"/>
                <a:gd name="T3" fmla="*/ 65 h 815"/>
                <a:gd name="T4" fmla="*/ 642 w 787"/>
                <a:gd name="T5" fmla="*/ 230 h 815"/>
                <a:gd name="T6" fmla="*/ 787 w 787"/>
                <a:gd name="T7" fmla="*/ 337 h 815"/>
                <a:gd name="T8" fmla="*/ 787 w 787"/>
                <a:gd name="T9" fmla="*/ 497 h 815"/>
                <a:gd name="T10" fmla="*/ 657 w 787"/>
                <a:gd name="T11" fmla="*/ 597 h 815"/>
                <a:gd name="T12" fmla="*/ 615 w 787"/>
                <a:gd name="T13" fmla="*/ 745 h 815"/>
                <a:gd name="T14" fmla="*/ 432 w 787"/>
                <a:gd name="T15" fmla="*/ 815 h 815"/>
                <a:gd name="T16" fmla="*/ 300 w 787"/>
                <a:gd name="T17" fmla="*/ 737 h 815"/>
                <a:gd name="T18" fmla="*/ 135 w 787"/>
                <a:gd name="T19" fmla="*/ 747 h 815"/>
                <a:gd name="T20" fmla="*/ 15 w 787"/>
                <a:gd name="T21" fmla="*/ 575 h 815"/>
                <a:gd name="T22" fmla="*/ 67 w 787"/>
                <a:gd name="T23" fmla="*/ 417 h 815"/>
                <a:gd name="T24" fmla="*/ 0 w 787"/>
                <a:gd name="T25" fmla="*/ 262 h 815"/>
                <a:gd name="T26" fmla="*/ 107 w 787"/>
                <a:gd name="T27" fmla="*/ 105 h 815"/>
                <a:gd name="T28" fmla="*/ 285 w 787"/>
                <a:gd name="T29" fmla="*/ 102 h 815"/>
                <a:gd name="T30" fmla="*/ 402 w 787"/>
                <a:gd name="T31" fmla="*/ 0 h 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87" h="815">
                  <a:moveTo>
                    <a:pt x="402" y="0"/>
                  </a:moveTo>
                  <a:lnTo>
                    <a:pt x="597" y="65"/>
                  </a:lnTo>
                  <a:lnTo>
                    <a:pt x="642" y="230"/>
                  </a:lnTo>
                  <a:lnTo>
                    <a:pt x="787" y="337"/>
                  </a:lnTo>
                  <a:lnTo>
                    <a:pt x="787" y="497"/>
                  </a:lnTo>
                  <a:lnTo>
                    <a:pt x="657" y="597"/>
                  </a:lnTo>
                  <a:lnTo>
                    <a:pt x="615" y="745"/>
                  </a:lnTo>
                  <a:lnTo>
                    <a:pt x="432" y="815"/>
                  </a:lnTo>
                  <a:lnTo>
                    <a:pt x="300" y="737"/>
                  </a:lnTo>
                  <a:lnTo>
                    <a:pt x="135" y="747"/>
                  </a:lnTo>
                  <a:lnTo>
                    <a:pt x="15" y="575"/>
                  </a:lnTo>
                  <a:lnTo>
                    <a:pt x="67" y="417"/>
                  </a:lnTo>
                  <a:lnTo>
                    <a:pt x="0" y="262"/>
                  </a:lnTo>
                  <a:lnTo>
                    <a:pt x="107" y="105"/>
                  </a:lnTo>
                  <a:lnTo>
                    <a:pt x="285" y="102"/>
                  </a:lnTo>
                  <a:lnTo>
                    <a:pt x="402" y="0"/>
                  </a:lnTo>
                </a:path>
              </a:pathLst>
            </a:custGeom>
            <a:noFill/>
            <a:ln w="12700">
              <a:solidFill>
                <a:srgbClr val="60606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3323" name="Freeform 39"/>
            <p:cNvSpPr>
              <a:spLocks noChangeAspect="1" noChangeArrowheads="1"/>
            </p:cNvSpPr>
            <p:nvPr/>
          </p:nvSpPr>
          <p:spPr bwMode="auto">
            <a:xfrm>
              <a:off x="5572" y="7218"/>
              <a:ext cx="352" cy="195"/>
            </a:xfrm>
            <a:custGeom>
              <a:avLst/>
              <a:gdLst>
                <a:gd name="T0" fmla="*/ 0 w 352"/>
                <a:gd name="T1" fmla="*/ 0 h 195"/>
                <a:gd name="T2" fmla="*/ 55 w 352"/>
                <a:gd name="T3" fmla="*/ 167 h 195"/>
                <a:gd name="T4" fmla="*/ 247 w 352"/>
                <a:gd name="T5" fmla="*/ 195 h 195"/>
                <a:gd name="T6" fmla="*/ 352 w 352"/>
                <a:gd name="T7" fmla="*/ 122 h 195"/>
              </a:gdLst>
              <a:ahLst/>
              <a:cxnLst>
                <a:cxn ang="0">
                  <a:pos x="T0" y="T1"/>
                </a:cxn>
                <a:cxn ang="0">
                  <a:pos x="T2" y="T3"/>
                </a:cxn>
                <a:cxn ang="0">
                  <a:pos x="T4" y="T5"/>
                </a:cxn>
                <a:cxn ang="0">
                  <a:pos x="T6" y="T7"/>
                </a:cxn>
              </a:cxnLst>
              <a:rect l="0" t="0" r="r" b="b"/>
              <a:pathLst>
                <a:path w="352" h="195">
                  <a:moveTo>
                    <a:pt x="0" y="0"/>
                  </a:moveTo>
                  <a:lnTo>
                    <a:pt x="55" y="167"/>
                  </a:lnTo>
                  <a:lnTo>
                    <a:pt x="247" y="195"/>
                  </a:lnTo>
                  <a:lnTo>
                    <a:pt x="352" y="122"/>
                  </a:lnTo>
                </a:path>
              </a:pathLst>
            </a:custGeom>
            <a:noFill/>
            <a:ln w="12700">
              <a:solidFill>
                <a:srgbClr val="60606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3324" name="Freeform 40"/>
            <p:cNvSpPr>
              <a:spLocks noChangeAspect="1" noChangeArrowheads="1"/>
            </p:cNvSpPr>
            <p:nvPr/>
          </p:nvSpPr>
          <p:spPr bwMode="auto">
            <a:xfrm>
              <a:off x="5819" y="7420"/>
              <a:ext cx="128" cy="285"/>
            </a:xfrm>
            <a:custGeom>
              <a:avLst/>
              <a:gdLst>
                <a:gd name="T0" fmla="*/ 0 w 128"/>
                <a:gd name="T1" fmla="*/ 0 h 285"/>
                <a:gd name="T2" fmla="*/ 8 w 128"/>
                <a:gd name="T3" fmla="*/ 193 h 285"/>
                <a:gd name="T4" fmla="*/ 128 w 128"/>
                <a:gd name="T5" fmla="*/ 285 h 285"/>
              </a:gdLst>
              <a:ahLst/>
              <a:cxnLst>
                <a:cxn ang="0">
                  <a:pos x="T0" y="T1"/>
                </a:cxn>
                <a:cxn ang="0">
                  <a:pos x="T2" y="T3"/>
                </a:cxn>
                <a:cxn ang="0">
                  <a:pos x="T4" y="T5"/>
                </a:cxn>
              </a:cxnLst>
              <a:rect l="0" t="0" r="r" b="b"/>
              <a:pathLst>
                <a:path w="128" h="285">
                  <a:moveTo>
                    <a:pt x="0" y="0"/>
                  </a:moveTo>
                  <a:lnTo>
                    <a:pt x="8" y="193"/>
                  </a:lnTo>
                  <a:lnTo>
                    <a:pt x="128" y="285"/>
                  </a:lnTo>
                </a:path>
              </a:pathLst>
            </a:custGeom>
            <a:noFill/>
            <a:ln w="12700">
              <a:solidFill>
                <a:srgbClr val="60606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3325" name="Freeform 41"/>
            <p:cNvSpPr>
              <a:spLocks noChangeAspect="1" noChangeArrowheads="1"/>
            </p:cNvSpPr>
            <p:nvPr/>
          </p:nvSpPr>
          <p:spPr bwMode="auto">
            <a:xfrm>
              <a:off x="5582" y="7613"/>
              <a:ext cx="242" cy="232"/>
            </a:xfrm>
            <a:custGeom>
              <a:avLst/>
              <a:gdLst>
                <a:gd name="T0" fmla="*/ 242 w 242"/>
                <a:gd name="T1" fmla="*/ 0 h 232"/>
                <a:gd name="T2" fmla="*/ 45 w 242"/>
                <a:gd name="T3" fmla="*/ 60 h 232"/>
                <a:gd name="T4" fmla="*/ 0 w 242"/>
                <a:gd name="T5" fmla="*/ 232 h 232"/>
              </a:gdLst>
              <a:ahLst/>
              <a:cxnLst>
                <a:cxn ang="0">
                  <a:pos x="T0" y="T1"/>
                </a:cxn>
                <a:cxn ang="0">
                  <a:pos x="T2" y="T3"/>
                </a:cxn>
                <a:cxn ang="0">
                  <a:pos x="T4" y="T5"/>
                </a:cxn>
              </a:cxnLst>
              <a:rect l="0" t="0" r="r" b="b"/>
              <a:pathLst>
                <a:path w="242" h="232">
                  <a:moveTo>
                    <a:pt x="242" y="0"/>
                  </a:moveTo>
                  <a:lnTo>
                    <a:pt x="45" y="60"/>
                  </a:lnTo>
                  <a:lnTo>
                    <a:pt x="0" y="232"/>
                  </a:lnTo>
                </a:path>
              </a:pathLst>
            </a:custGeom>
            <a:noFill/>
            <a:ln w="12700">
              <a:solidFill>
                <a:srgbClr val="60606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3326" name="Freeform 42"/>
            <p:cNvSpPr>
              <a:spLocks noChangeAspect="1" noChangeArrowheads="1"/>
            </p:cNvSpPr>
            <p:nvPr/>
          </p:nvSpPr>
          <p:spPr bwMode="auto">
            <a:xfrm>
              <a:off x="5357" y="7393"/>
              <a:ext cx="260" cy="132"/>
            </a:xfrm>
            <a:custGeom>
              <a:avLst/>
              <a:gdLst>
                <a:gd name="T0" fmla="*/ 260 w 260"/>
                <a:gd name="T1" fmla="*/ 0 h 132"/>
                <a:gd name="T2" fmla="*/ 157 w 260"/>
                <a:gd name="T3" fmla="*/ 117 h 132"/>
                <a:gd name="T4" fmla="*/ 0 w 260"/>
                <a:gd name="T5" fmla="*/ 132 h 132"/>
              </a:gdLst>
              <a:ahLst/>
              <a:cxnLst>
                <a:cxn ang="0">
                  <a:pos x="T0" y="T1"/>
                </a:cxn>
                <a:cxn ang="0">
                  <a:pos x="T2" y="T3"/>
                </a:cxn>
                <a:cxn ang="0">
                  <a:pos x="T4" y="T5"/>
                </a:cxn>
              </a:cxnLst>
              <a:rect l="0" t="0" r="r" b="b"/>
              <a:pathLst>
                <a:path w="260" h="132">
                  <a:moveTo>
                    <a:pt x="260" y="0"/>
                  </a:moveTo>
                  <a:lnTo>
                    <a:pt x="157" y="117"/>
                  </a:lnTo>
                  <a:lnTo>
                    <a:pt x="0" y="132"/>
                  </a:lnTo>
                </a:path>
              </a:pathLst>
            </a:custGeom>
            <a:noFill/>
            <a:ln w="12700">
              <a:solidFill>
                <a:srgbClr val="60606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3327" name="Line 43"/>
            <p:cNvSpPr>
              <a:spLocks noChangeAspect="1" noChangeShapeType="1"/>
            </p:cNvSpPr>
            <p:nvPr/>
          </p:nvSpPr>
          <p:spPr bwMode="auto">
            <a:xfrm>
              <a:off x="5522" y="7530"/>
              <a:ext cx="120" cy="155"/>
            </a:xfrm>
            <a:prstGeom prst="line">
              <a:avLst/>
            </a:prstGeom>
            <a:noFill/>
            <a:ln w="12700">
              <a:solidFill>
                <a:srgbClr val="60606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13328" name="xjhwt2"/>
          <p:cNvGrpSpPr>
            <a:grpSpLocks noChangeAspect="1"/>
          </p:cNvGrpSpPr>
          <p:nvPr/>
        </p:nvGrpSpPr>
        <p:grpSpPr bwMode="auto">
          <a:xfrm rot="-150626">
            <a:off x="-2052638" y="5084763"/>
            <a:ext cx="1952625" cy="504825"/>
            <a:chOff x="1611" y="1460"/>
            <a:chExt cx="10250" cy="2647"/>
          </a:xfrm>
        </p:grpSpPr>
        <p:grpSp>
          <p:nvGrpSpPr>
            <p:cNvPr id="13329" name="Group 45"/>
            <p:cNvGrpSpPr>
              <a:grpSpLocks noChangeAspect="1"/>
            </p:cNvGrpSpPr>
            <p:nvPr/>
          </p:nvGrpSpPr>
          <p:grpSpPr bwMode="auto">
            <a:xfrm>
              <a:off x="4616" y="1560"/>
              <a:ext cx="3755" cy="822"/>
              <a:chOff x="4616" y="1560"/>
              <a:chExt cx="3755" cy="822"/>
            </a:xfrm>
          </p:grpSpPr>
          <p:grpSp>
            <p:nvGrpSpPr>
              <p:cNvPr id="13330" name="Group 46"/>
              <p:cNvGrpSpPr>
                <a:grpSpLocks noChangeAspect="1"/>
              </p:cNvGrpSpPr>
              <p:nvPr/>
            </p:nvGrpSpPr>
            <p:grpSpPr bwMode="auto">
              <a:xfrm>
                <a:off x="5449" y="1590"/>
                <a:ext cx="2392" cy="710"/>
                <a:chOff x="5449" y="1590"/>
                <a:chExt cx="2392" cy="710"/>
              </a:xfrm>
            </p:grpSpPr>
            <p:sp>
              <p:nvSpPr>
                <p:cNvPr id="13331" name="Freeform 47"/>
                <p:cNvSpPr>
                  <a:spLocks noChangeAspect="1" noChangeArrowheads="1"/>
                </p:cNvSpPr>
                <p:nvPr/>
              </p:nvSpPr>
              <p:spPr bwMode="auto">
                <a:xfrm>
                  <a:off x="5449" y="1590"/>
                  <a:ext cx="410" cy="580"/>
                </a:xfrm>
                <a:custGeom>
                  <a:avLst/>
                  <a:gdLst>
                    <a:gd name="T0" fmla="*/ 10 w 410"/>
                    <a:gd name="T1" fmla="*/ 7 h 580"/>
                    <a:gd name="T2" fmla="*/ 0 w 410"/>
                    <a:gd name="T3" fmla="*/ 0 h 580"/>
                    <a:gd name="T4" fmla="*/ 270 w 410"/>
                    <a:gd name="T5" fmla="*/ 580 h 580"/>
                    <a:gd name="T6" fmla="*/ 410 w 410"/>
                    <a:gd name="T7" fmla="*/ 580 h 580"/>
                    <a:gd name="T8" fmla="*/ 112 w 410"/>
                    <a:gd name="T9" fmla="*/ 0 h 580"/>
                    <a:gd name="T10" fmla="*/ 10 w 410"/>
                    <a:gd name="T11" fmla="*/ 7 h 580"/>
                  </a:gdLst>
                  <a:ahLst/>
                  <a:cxnLst>
                    <a:cxn ang="0">
                      <a:pos x="T0" y="T1"/>
                    </a:cxn>
                    <a:cxn ang="0">
                      <a:pos x="T2" y="T3"/>
                    </a:cxn>
                    <a:cxn ang="0">
                      <a:pos x="T4" y="T5"/>
                    </a:cxn>
                    <a:cxn ang="0">
                      <a:pos x="T6" y="T7"/>
                    </a:cxn>
                    <a:cxn ang="0">
                      <a:pos x="T8" y="T9"/>
                    </a:cxn>
                    <a:cxn ang="0">
                      <a:pos x="T10" y="T11"/>
                    </a:cxn>
                  </a:cxnLst>
                  <a:rect l="0" t="0" r="r" b="b"/>
                  <a:pathLst>
                    <a:path w="410" h="580">
                      <a:moveTo>
                        <a:pt x="10" y="7"/>
                      </a:moveTo>
                      <a:lnTo>
                        <a:pt x="0" y="0"/>
                      </a:lnTo>
                      <a:lnTo>
                        <a:pt x="270" y="580"/>
                      </a:lnTo>
                      <a:lnTo>
                        <a:pt x="410" y="580"/>
                      </a:lnTo>
                      <a:lnTo>
                        <a:pt x="112" y="0"/>
                      </a:lnTo>
                      <a:lnTo>
                        <a:pt x="10" y="7"/>
                      </a:lnTo>
                      <a:close/>
                    </a:path>
                  </a:pathLst>
                </a:custGeom>
                <a:solidFill>
                  <a:srgbClr val="800000"/>
                </a:solidFill>
                <a:ln w="12700">
                  <a:solidFill>
                    <a:srgbClr val="000000"/>
                  </a:solidFill>
                  <a:round/>
                  <a:headEnd/>
                  <a:tailEnd/>
                </a:ln>
              </p:spPr>
              <p:txBody>
                <a:bodyPr/>
                <a:lstStyle/>
                <a:p>
                  <a:endParaRPr lang="zh-CN" altLang="en-US"/>
                </a:p>
              </p:txBody>
            </p:sp>
            <p:sp>
              <p:nvSpPr>
                <p:cNvPr id="13332" name="Freeform 48"/>
                <p:cNvSpPr>
                  <a:spLocks noChangeAspect="1" noChangeArrowheads="1"/>
                </p:cNvSpPr>
                <p:nvPr/>
              </p:nvSpPr>
              <p:spPr bwMode="auto">
                <a:xfrm>
                  <a:off x="7464" y="1912"/>
                  <a:ext cx="377" cy="388"/>
                </a:xfrm>
                <a:custGeom>
                  <a:avLst/>
                  <a:gdLst>
                    <a:gd name="T0" fmla="*/ 100 w 377"/>
                    <a:gd name="T1" fmla="*/ 45 h 388"/>
                    <a:gd name="T2" fmla="*/ 110 w 377"/>
                    <a:gd name="T3" fmla="*/ 38 h 388"/>
                    <a:gd name="T4" fmla="*/ 377 w 377"/>
                    <a:gd name="T5" fmla="*/ 388 h 388"/>
                    <a:gd name="T6" fmla="*/ 247 w 377"/>
                    <a:gd name="T7" fmla="*/ 368 h 388"/>
                    <a:gd name="T8" fmla="*/ 0 w 377"/>
                    <a:gd name="T9" fmla="*/ 0 h 388"/>
                    <a:gd name="T10" fmla="*/ 100 w 377"/>
                    <a:gd name="T11" fmla="*/ 45 h 388"/>
                  </a:gdLst>
                  <a:ahLst/>
                  <a:cxnLst>
                    <a:cxn ang="0">
                      <a:pos x="T0" y="T1"/>
                    </a:cxn>
                    <a:cxn ang="0">
                      <a:pos x="T2" y="T3"/>
                    </a:cxn>
                    <a:cxn ang="0">
                      <a:pos x="T4" y="T5"/>
                    </a:cxn>
                    <a:cxn ang="0">
                      <a:pos x="T6" y="T7"/>
                    </a:cxn>
                    <a:cxn ang="0">
                      <a:pos x="T8" y="T9"/>
                    </a:cxn>
                    <a:cxn ang="0">
                      <a:pos x="T10" y="T11"/>
                    </a:cxn>
                  </a:cxnLst>
                  <a:rect l="0" t="0" r="r" b="b"/>
                  <a:pathLst>
                    <a:path w="377" h="388">
                      <a:moveTo>
                        <a:pt x="100" y="45"/>
                      </a:moveTo>
                      <a:lnTo>
                        <a:pt x="110" y="38"/>
                      </a:lnTo>
                      <a:lnTo>
                        <a:pt x="377" y="388"/>
                      </a:lnTo>
                      <a:lnTo>
                        <a:pt x="247" y="368"/>
                      </a:lnTo>
                      <a:lnTo>
                        <a:pt x="0" y="0"/>
                      </a:lnTo>
                      <a:lnTo>
                        <a:pt x="100" y="45"/>
                      </a:lnTo>
                      <a:close/>
                    </a:path>
                  </a:pathLst>
                </a:custGeom>
                <a:solidFill>
                  <a:srgbClr val="800000"/>
                </a:solidFill>
                <a:ln w="12700">
                  <a:solidFill>
                    <a:srgbClr val="000000"/>
                  </a:solidFill>
                  <a:round/>
                  <a:headEnd/>
                  <a:tailEnd/>
                </a:ln>
              </p:spPr>
              <p:txBody>
                <a:bodyPr/>
                <a:lstStyle/>
                <a:p>
                  <a:endParaRPr lang="zh-CN" altLang="en-US"/>
                </a:p>
              </p:txBody>
            </p:sp>
          </p:grpSp>
          <p:sp>
            <p:nvSpPr>
              <p:cNvPr id="13333" name="Freeform 49"/>
              <p:cNvSpPr>
                <a:spLocks noChangeAspect="1" noChangeArrowheads="1"/>
              </p:cNvSpPr>
              <p:nvPr/>
            </p:nvSpPr>
            <p:spPr bwMode="auto">
              <a:xfrm>
                <a:off x="4616" y="1560"/>
                <a:ext cx="3755" cy="822"/>
              </a:xfrm>
              <a:custGeom>
                <a:avLst/>
                <a:gdLst>
                  <a:gd name="T0" fmla="*/ 28 w 3755"/>
                  <a:gd name="T1" fmla="*/ 110 h 822"/>
                  <a:gd name="T2" fmla="*/ 380 w 3755"/>
                  <a:gd name="T3" fmla="*/ 95 h 822"/>
                  <a:gd name="T4" fmla="*/ 650 w 3755"/>
                  <a:gd name="T5" fmla="*/ 95 h 822"/>
                  <a:gd name="T6" fmla="*/ 1013 w 3755"/>
                  <a:gd name="T7" fmla="*/ 75 h 822"/>
                  <a:gd name="T8" fmla="*/ 1348 w 3755"/>
                  <a:gd name="T9" fmla="*/ 75 h 822"/>
                  <a:gd name="T10" fmla="*/ 1725 w 3755"/>
                  <a:gd name="T11" fmla="*/ 75 h 822"/>
                  <a:gd name="T12" fmla="*/ 2063 w 3755"/>
                  <a:gd name="T13" fmla="*/ 85 h 822"/>
                  <a:gd name="T14" fmla="*/ 2223 w 3755"/>
                  <a:gd name="T15" fmla="*/ 107 h 822"/>
                  <a:gd name="T16" fmla="*/ 2360 w 3755"/>
                  <a:gd name="T17" fmla="*/ 137 h 822"/>
                  <a:gd name="T18" fmla="*/ 2513 w 3755"/>
                  <a:gd name="T19" fmla="*/ 192 h 822"/>
                  <a:gd name="T20" fmla="*/ 2658 w 3755"/>
                  <a:gd name="T21" fmla="*/ 252 h 822"/>
                  <a:gd name="T22" fmla="*/ 3188 w 3755"/>
                  <a:gd name="T23" fmla="*/ 527 h 822"/>
                  <a:gd name="T24" fmla="*/ 3470 w 3755"/>
                  <a:gd name="T25" fmla="*/ 655 h 822"/>
                  <a:gd name="T26" fmla="*/ 3633 w 3755"/>
                  <a:gd name="T27" fmla="*/ 760 h 822"/>
                  <a:gd name="T28" fmla="*/ 3485 w 3755"/>
                  <a:gd name="T29" fmla="*/ 757 h 822"/>
                  <a:gd name="T30" fmla="*/ 0 w 3755"/>
                  <a:gd name="T31" fmla="*/ 490 h 822"/>
                  <a:gd name="T32" fmla="*/ 5 w 3755"/>
                  <a:gd name="T33" fmla="*/ 572 h 822"/>
                  <a:gd name="T34" fmla="*/ 3643 w 3755"/>
                  <a:gd name="T35" fmla="*/ 822 h 822"/>
                  <a:gd name="T36" fmla="*/ 3755 w 3755"/>
                  <a:gd name="T37" fmla="*/ 802 h 822"/>
                  <a:gd name="T38" fmla="*/ 3698 w 3755"/>
                  <a:gd name="T39" fmla="*/ 730 h 822"/>
                  <a:gd name="T40" fmla="*/ 3598 w 3755"/>
                  <a:gd name="T41" fmla="*/ 655 h 822"/>
                  <a:gd name="T42" fmla="*/ 3353 w 3755"/>
                  <a:gd name="T43" fmla="*/ 527 h 822"/>
                  <a:gd name="T44" fmla="*/ 3163 w 3755"/>
                  <a:gd name="T45" fmla="*/ 425 h 822"/>
                  <a:gd name="T46" fmla="*/ 2680 w 3755"/>
                  <a:gd name="T47" fmla="*/ 187 h 822"/>
                  <a:gd name="T48" fmla="*/ 2463 w 3755"/>
                  <a:gd name="T49" fmla="*/ 102 h 822"/>
                  <a:gd name="T50" fmla="*/ 2248 w 3755"/>
                  <a:gd name="T51" fmla="*/ 47 h 822"/>
                  <a:gd name="T52" fmla="*/ 1765 w 3755"/>
                  <a:gd name="T53" fmla="*/ 0 h 822"/>
                  <a:gd name="T54" fmla="*/ 1105 w 3755"/>
                  <a:gd name="T55" fmla="*/ 0 h 822"/>
                  <a:gd name="T56" fmla="*/ 28 w 3755"/>
                  <a:gd name="T57" fmla="*/ 57 h 822"/>
                  <a:gd name="T58" fmla="*/ 28 w 3755"/>
                  <a:gd name="T59" fmla="*/ 110 h 8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755" h="822">
                    <a:moveTo>
                      <a:pt x="28" y="110"/>
                    </a:moveTo>
                    <a:lnTo>
                      <a:pt x="380" y="95"/>
                    </a:lnTo>
                    <a:lnTo>
                      <a:pt x="650" y="95"/>
                    </a:lnTo>
                    <a:lnTo>
                      <a:pt x="1013" y="75"/>
                    </a:lnTo>
                    <a:lnTo>
                      <a:pt x="1348" y="75"/>
                    </a:lnTo>
                    <a:lnTo>
                      <a:pt x="1725" y="75"/>
                    </a:lnTo>
                    <a:lnTo>
                      <a:pt x="2063" y="85"/>
                    </a:lnTo>
                    <a:lnTo>
                      <a:pt x="2223" y="107"/>
                    </a:lnTo>
                    <a:lnTo>
                      <a:pt x="2360" y="137"/>
                    </a:lnTo>
                    <a:lnTo>
                      <a:pt x="2513" y="192"/>
                    </a:lnTo>
                    <a:lnTo>
                      <a:pt x="2658" y="252"/>
                    </a:lnTo>
                    <a:lnTo>
                      <a:pt x="3188" y="527"/>
                    </a:lnTo>
                    <a:lnTo>
                      <a:pt x="3470" y="655"/>
                    </a:lnTo>
                    <a:lnTo>
                      <a:pt x="3633" y="760"/>
                    </a:lnTo>
                    <a:lnTo>
                      <a:pt x="3485" y="757"/>
                    </a:lnTo>
                    <a:lnTo>
                      <a:pt x="0" y="490"/>
                    </a:lnTo>
                    <a:lnTo>
                      <a:pt x="5" y="572"/>
                    </a:lnTo>
                    <a:lnTo>
                      <a:pt x="3643" y="822"/>
                    </a:lnTo>
                    <a:lnTo>
                      <a:pt x="3755" y="802"/>
                    </a:lnTo>
                    <a:lnTo>
                      <a:pt x="3698" y="730"/>
                    </a:lnTo>
                    <a:lnTo>
                      <a:pt x="3598" y="655"/>
                    </a:lnTo>
                    <a:lnTo>
                      <a:pt x="3353" y="527"/>
                    </a:lnTo>
                    <a:lnTo>
                      <a:pt x="3163" y="425"/>
                    </a:lnTo>
                    <a:lnTo>
                      <a:pt x="2680" y="187"/>
                    </a:lnTo>
                    <a:lnTo>
                      <a:pt x="2463" y="102"/>
                    </a:lnTo>
                    <a:lnTo>
                      <a:pt x="2248" y="47"/>
                    </a:lnTo>
                    <a:lnTo>
                      <a:pt x="1765" y="0"/>
                    </a:lnTo>
                    <a:lnTo>
                      <a:pt x="1105" y="0"/>
                    </a:lnTo>
                    <a:lnTo>
                      <a:pt x="28" y="57"/>
                    </a:lnTo>
                    <a:lnTo>
                      <a:pt x="28" y="110"/>
                    </a:lnTo>
                    <a:close/>
                  </a:path>
                </a:pathLst>
              </a:custGeom>
              <a:solidFill>
                <a:srgbClr val="800000"/>
              </a:solidFill>
              <a:ln w="12700">
                <a:solidFill>
                  <a:srgbClr val="000000"/>
                </a:solidFill>
                <a:round/>
                <a:headEnd/>
                <a:tailEnd/>
              </a:ln>
            </p:spPr>
            <p:txBody>
              <a:bodyPr/>
              <a:lstStyle/>
              <a:p>
                <a:endParaRPr lang="zh-CN" altLang="en-US"/>
              </a:p>
            </p:txBody>
          </p:sp>
        </p:grpSp>
        <p:sp>
          <p:nvSpPr>
            <p:cNvPr id="13334" name="Freeform 50"/>
            <p:cNvSpPr>
              <a:spLocks noChangeAspect="1" noChangeArrowheads="1"/>
            </p:cNvSpPr>
            <p:nvPr/>
          </p:nvSpPr>
          <p:spPr bwMode="auto">
            <a:xfrm>
              <a:off x="2149" y="1460"/>
              <a:ext cx="7030" cy="932"/>
            </a:xfrm>
            <a:custGeom>
              <a:avLst/>
              <a:gdLst>
                <a:gd name="T0" fmla="*/ 270 w 7030"/>
                <a:gd name="T1" fmla="*/ 585 h 932"/>
                <a:gd name="T2" fmla="*/ 617 w 7030"/>
                <a:gd name="T3" fmla="*/ 497 h 932"/>
                <a:gd name="T4" fmla="*/ 882 w 7030"/>
                <a:gd name="T5" fmla="*/ 427 h 932"/>
                <a:gd name="T6" fmla="*/ 1155 w 7030"/>
                <a:gd name="T7" fmla="*/ 352 h 932"/>
                <a:gd name="T8" fmla="*/ 1432 w 7030"/>
                <a:gd name="T9" fmla="*/ 302 h 932"/>
                <a:gd name="T10" fmla="*/ 1655 w 7030"/>
                <a:gd name="T11" fmla="*/ 265 h 932"/>
                <a:gd name="T12" fmla="*/ 1937 w 7030"/>
                <a:gd name="T13" fmla="*/ 220 h 932"/>
                <a:gd name="T14" fmla="*/ 2187 w 7030"/>
                <a:gd name="T15" fmla="*/ 165 h 932"/>
                <a:gd name="T16" fmla="*/ 2367 w 7030"/>
                <a:gd name="T17" fmla="*/ 52 h 932"/>
                <a:gd name="T18" fmla="*/ 2740 w 7030"/>
                <a:gd name="T19" fmla="*/ 40 h 932"/>
                <a:gd name="T20" fmla="*/ 3185 w 7030"/>
                <a:gd name="T21" fmla="*/ 10 h 932"/>
                <a:gd name="T22" fmla="*/ 3750 w 7030"/>
                <a:gd name="T23" fmla="*/ 2 h 932"/>
                <a:gd name="T24" fmla="*/ 4217 w 7030"/>
                <a:gd name="T25" fmla="*/ 0 h 932"/>
                <a:gd name="T26" fmla="*/ 4662 w 7030"/>
                <a:gd name="T27" fmla="*/ 52 h 932"/>
                <a:gd name="T28" fmla="*/ 4980 w 7030"/>
                <a:gd name="T29" fmla="*/ 135 h 932"/>
                <a:gd name="T30" fmla="*/ 5320 w 7030"/>
                <a:gd name="T31" fmla="*/ 240 h 932"/>
                <a:gd name="T32" fmla="*/ 5692 w 7030"/>
                <a:gd name="T33" fmla="*/ 367 h 932"/>
                <a:gd name="T34" fmla="*/ 6077 w 7030"/>
                <a:gd name="T35" fmla="*/ 495 h 932"/>
                <a:gd name="T36" fmla="*/ 6362 w 7030"/>
                <a:gd name="T37" fmla="*/ 582 h 932"/>
                <a:gd name="T38" fmla="*/ 6667 w 7030"/>
                <a:gd name="T39" fmla="*/ 685 h 932"/>
                <a:gd name="T40" fmla="*/ 7030 w 7030"/>
                <a:gd name="T41" fmla="*/ 812 h 932"/>
                <a:gd name="T42" fmla="*/ 6857 w 7030"/>
                <a:gd name="T43" fmla="*/ 885 h 932"/>
                <a:gd name="T44" fmla="*/ 6605 w 7030"/>
                <a:gd name="T45" fmla="*/ 930 h 932"/>
                <a:gd name="T46" fmla="*/ 6235 w 7030"/>
                <a:gd name="T47" fmla="*/ 927 h 932"/>
                <a:gd name="T48" fmla="*/ 6142 w 7030"/>
                <a:gd name="T49" fmla="*/ 812 h 932"/>
                <a:gd name="T50" fmla="*/ 5865 w 7030"/>
                <a:gd name="T51" fmla="*/ 647 h 932"/>
                <a:gd name="T52" fmla="*/ 5420 w 7030"/>
                <a:gd name="T53" fmla="*/ 420 h 932"/>
                <a:gd name="T54" fmla="*/ 4952 w 7030"/>
                <a:gd name="T55" fmla="*/ 210 h 932"/>
                <a:gd name="T56" fmla="*/ 4585 w 7030"/>
                <a:gd name="T57" fmla="*/ 130 h 932"/>
                <a:gd name="T58" fmla="*/ 3882 w 7030"/>
                <a:gd name="T59" fmla="*/ 97 h 932"/>
                <a:gd name="T60" fmla="*/ 3062 w 7030"/>
                <a:gd name="T61" fmla="*/ 122 h 932"/>
                <a:gd name="T62" fmla="*/ 2462 w 7030"/>
                <a:gd name="T63" fmla="*/ 707 h 9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030" h="932">
                  <a:moveTo>
                    <a:pt x="0" y="622"/>
                  </a:moveTo>
                  <a:lnTo>
                    <a:pt x="270" y="585"/>
                  </a:lnTo>
                  <a:lnTo>
                    <a:pt x="477" y="537"/>
                  </a:lnTo>
                  <a:lnTo>
                    <a:pt x="617" y="497"/>
                  </a:lnTo>
                  <a:lnTo>
                    <a:pt x="732" y="465"/>
                  </a:lnTo>
                  <a:lnTo>
                    <a:pt x="882" y="427"/>
                  </a:lnTo>
                  <a:lnTo>
                    <a:pt x="1010" y="390"/>
                  </a:lnTo>
                  <a:lnTo>
                    <a:pt x="1155" y="352"/>
                  </a:lnTo>
                  <a:lnTo>
                    <a:pt x="1285" y="325"/>
                  </a:lnTo>
                  <a:lnTo>
                    <a:pt x="1432" y="302"/>
                  </a:lnTo>
                  <a:lnTo>
                    <a:pt x="1552" y="282"/>
                  </a:lnTo>
                  <a:lnTo>
                    <a:pt x="1655" y="265"/>
                  </a:lnTo>
                  <a:lnTo>
                    <a:pt x="1807" y="240"/>
                  </a:lnTo>
                  <a:lnTo>
                    <a:pt x="1937" y="220"/>
                  </a:lnTo>
                  <a:lnTo>
                    <a:pt x="2060" y="200"/>
                  </a:lnTo>
                  <a:lnTo>
                    <a:pt x="2187" y="165"/>
                  </a:lnTo>
                  <a:lnTo>
                    <a:pt x="2292" y="112"/>
                  </a:lnTo>
                  <a:lnTo>
                    <a:pt x="2367" y="52"/>
                  </a:lnTo>
                  <a:lnTo>
                    <a:pt x="2520" y="45"/>
                  </a:lnTo>
                  <a:lnTo>
                    <a:pt x="2740" y="40"/>
                  </a:lnTo>
                  <a:lnTo>
                    <a:pt x="2990" y="20"/>
                  </a:lnTo>
                  <a:lnTo>
                    <a:pt x="3185" y="10"/>
                  </a:lnTo>
                  <a:lnTo>
                    <a:pt x="3472" y="5"/>
                  </a:lnTo>
                  <a:lnTo>
                    <a:pt x="3750" y="2"/>
                  </a:lnTo>
                  <a:lnTo>
                    <a:pt x="4015" y="0"/>
                  </a:lnTo>
                  <a:lnTo>
                    <a:pt x="4217" y="0"/>
                  </a:lnTo>
                  <a:lnTo>
                    <a:pt x="4437" y="17"/>
                  </a:lnTo>
                  <a:lnTo>
                    <a:pt x="4662" y="52"/>
                  </a:lnTo>
                  <a:lnTo>
                    <a:pt x="4830" y="95"/>
                  </a:lnTo>
                  <a:lnTo>
                    <a:pt x="4980" y="135"/>
                  </a:lnTo>
                  <a:lnTo>
                    <a:pt x="5142" y="185"/>
                  </a:lnTo>
                  <a:lnTo>
                    <a:pt x="5320" y="240"/>
                  </a:lnTo>
                  <a:lnTo>
                    <a:pt x="5500" y="302"/>
                  </a:lnTo>
                  <a:lnTo>
                    <a:pt x="5692" y="367"/>
                  </a:lnTo>
                  <a:lnTo>
                    <a:pt x="5880" y="432"/>
                  </a:lnTo>
                  <a:lnTo>
                    <a:pt x="6077" y="495"/>
                  </a:lnTo>
                  <a:lnTo>
                    <a:pt x="6225" y="545"/>
                  </a:lnTo>
                  <a:lnTo>
                    <a:pt x="6362" y="582"/>
                  </a:lnTo>
                  <a:lnTo>
                    <a:pt x="6512" y="637"/>
                  </a:lnTo>
                  <a:lnTo>
                    <a:pt x="6667" y="685"/>
                  </a:lnTo>
                  <a:lnTo>
                    <a:pt x="6857" y="747"/>
                  </a:lnTo>
                  <a:lnTo>
                    <a:pt x="7030" y="812"/>
                  </a:lnTo>
                  <a:lnTo>
                    <a:pt x="6960" y="857"/>
                  </a:lnTo>
                  <a:lnTo>
                    <a:pt x="6857" y="885"/>
                  </a:lnTo>
                  <a:lnTo>
                    <a:pt x="6745" y="915"/>
                  </a:lnTo>
                  <a:lnTo>
                    <a:pt x="6605" y="930"/>
                  </a:lnTo>
                  <a:lnTo>
                    <a:pt x="6420" y="932"/>
                  </a:lnTo>
                  <a:lnTo>
                    <a:pt x="6235" y="927"/>
                  </a:lnTo>
                  <a:lnTo>
                    <a:pt x="6187" y="857"/>
                  </a:lnTo>
                  <a:lnTo>
                    <a:pt x="6142" y="812"/>
                  </a:lnTo>
                  <a:lnTo>
                    <a:pt x="6055" y="750"/>
                  </a:lnTo>
                  <a:lnTo>
                    <a:pt x="5865" y="647"/>
                  </a:lnTo>
                  <a:lnTo>
                    <a:pt x="5630" y="525"/>
                  </a:lnTo>
                  <a:lnTo>
                    <a:pt x="5420" y="420"/>
                  </a:lnTo>
                  <a:lnTo>
                    <a:pt x="5165" y="292"/>
                  </a:lnTo>
                  <a:lnTo>
                    <a:pt x="4952" y="210"/>
                  </a:lnTo>
                  <a:lnTo>
                    <a:pt x="4750" y="152"/>
                  </a:lnTo>
                  <a:lnTo>
                    <a:pt x="4585" y="130"/>
                  </a:lnTo>
                  <a:lnTo>
                    <a:pt x="4280" y="100"/>
                  </a:lnTo>
                  <a:lnTo>
                    <a:pt x="3882" y="97"/>
                  </a:lnTo>
                  <a:lnTo>
                    <a:pt x="3417" y="110"/>
                  </a:lnTo>
                  <a:lnTo>
                    <a:pt x="3062" y="122"/>
                  </a:lnTo>
                  <a:lnTo>
                    <a:pt x="2495" y="152"/>
                  </a:lnTo>
                  <a:lnTo>
                    <a:pt x="2462" y="707"/>
                  </a:lnTo>
                  <a:lnTo>
                    <a:pt x="0" y="622"/>
                  </a:lnTo>
                  <a:close/>
                </a:path>
              </a:pathLst>
            </a:custGeom>
            <a:solidFill>
              <a:srgbClr val="FF0000"/>
            </a:solidFill>
            <a:ln w="12700">
              <a:solidFill>
                <a:srgbClr val="000000"/>
              </a:solidFill>
              <a:round/>
              <a:headEnd/>
              <a:tailEnd/>
            </a:ln>
          </p:spPr>
          <p:txBody>
            <a:bodyPr/>
            <a:lstStyle/>
            <a:p>
              <a:endParaRPr lang="zh-CN" altLang="en-US"/>
            </a:p>
          </p:txBody>
        </p:sp>
        <p:sp>
          <p:nvSpPr>
            <p:cNvPr id="13335" name="Freeform 51"/>
            <p:cNvSpPr>
              <a:spLocks noChangeAspect="1" noChangeArrowheads="1"/>
            </p:cNvSpPr>
            <p:nvPr/>
          </p:nvSpPr>
          <p:spPr bwMode="auto">
            <a:xfrm>
              <a:off x="2346" y="2375"/>
              <a:ext cx="9508" cy="1472"/>
            </a:xfrm>
            <a:custGeom>
              <a:avLst/>
              <a:gdLst>
                <a:gd name="T0" fmla="*/ 8023 w 9508"/>
                <a:gd name="T1" fmla="*/ 697 h 1472"/>
                <a:gd name="T2" fmla="*/ 8095 w 9508"/>
                <a:gd name="T3" fmla="*/ 920 h 1472"/>
                <a:gd name="T4" fmla="*/ 8095 w 9508"/>
                <a:gd name="T5" fmla="*/ 1090 h 1472"/>
                <a:gd name="T6" fmla="*/ 9508 w 9508"/>
                <a:gd name="T7" fmla="*/ 1090 h 1472"/>
                <a:gd name="T8" fmla="*/ 9410 w 9508"/>
                <a:gd name="T9" fmla="*/ 1205 h 1472"/>
                <a:gd name="T10" fmla="*/ 9475 w 9508"/>
                <a:gd name="T11" fmla="*/ 1335 h 1472"/>
                <a:gd name="T12" fmla="*/ 9475 w 9508"/>
                <a:gd name="T13" fmla="*/ 1395 h 1472"/>
                <a:gd name="T14" fmla="*/ 9433 w 9508"/>
                <a:gd name="T15" fmla="*/ 1437 h 1472"/>
                <a:gd name="T16" fmla="*/ 8620 w 9508"/>
                <a:gd name="T17" fmla="*/ 1437 h 1472"/>
                <a:gd name="T18" fmla="*/ 8555 w 9508"/>
                <a:gd name="T19" fmla="*/ 1472 h 1472"/>
                <a:gd name="T20" fmla="*/ 8140 w 9508"/>
                <a:gd name="T21" fmla="*/ 1472 h 1472"/>
                <a:gd name="T22" fmla="*/ 8085 w 9508"/>
                <a:gd name="T23" fmla="*/ 1432 h 1472"/>
                <a:gd name="T24" fmla="*/ 563 w 9508"/>
                <a:gd name="T25" fmla="*/ 1432 h 1472"/>
                <a:gd name="T26" fmla="*/ 265 w 9508"/>
                <a:gd name="T27" fmla="*/ 1162 h 1472"/>
                <a:gd name="T28" fmla="*/ 30 w 9508"/>
                <a:gd name="T29" fmla="*/ 1252 h 1472"/>
                <a:gd name="T30" fmla="*/ 0 w 9508"/>
                <a:gd name="T31" fmla="*/ 537 h 1472"/>
                <a:gd name="T32" fmla="*/ 573 w 9508"/>
                <a:gd name="T33" fmla="*/ 0 h 1472"/>
                <a:gd name="T34" fmla="*/ 1468 w 9508"/>
                <a:gd name="T35" fmla="*/ 20 h 1472"/>
                <a:gd name="T36" fmla="*/ 6130 w 9508"/>
                <a:gd name="T37" fmla="*/ 1205 h 1472"/>
                <a:gd name="T38" fmla="*/ 6263 w 9508"/>
                <a:gd name="T39" fmla="*/ 1062 h 1472"/>
                <a:gd name="T40" fmla="*/ 6378 w 9508"/>
                <a:gd name="T41" fmla="*/ 695 h 1472"/>
                <a:gd name="T42" fmla="*/ 6543 w 9508"/>
                <a:gd name="T43" fmla="*/ 392 h 1472"/>
                <a:gd name="T44" fmla="*/ 7033 w 9508"/>
                <a:gd name="T45" fmla="*/ 150 h 1472"/>
                <a:gd name="T46" fmla="*/ 7488 w 9508"/>
                <a:gd name="T47" fmla="*/ 162 h 1472"/>
                <a:gd name="T48" fmla="*/ 7828 w 9508"/>
                <a:gd name="T49" fmla="*/ 340 h 1472"/>
                <a:gd name="T50" fmla="*/ 8023 w 9508"/>
                <a:gd name="T51" fmla="*/ 697 h 1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508" h="1472">
                  <a:moveTo>
                    <a:pt x="8023" y="697"/>
                  </a:moveTo>
                  <a:lnTo>
                    <a:pt x="8095" y="920"/>
                  </a:lnTo>
                  <a:lnTo>
                    <a:pt x="8095" y="1090"/>
                  </a:lnTo>
                  <a:lnTo>
                    <a:pt x="9508" y="1090"/>
                  </a:lnTo>
                  <a:lnTo>
                    <a:pt x="9410" y="1205"/>
                  </a:lnTo>
                  <a:lnTo>
                    <a:pt x="9475" y="1335"/>
                  </a:lnTo>
                  <a:lnTo>
                    <a:pt x="9475" y="1395"/>
                  </a:lnTo>
                  <a:lnTo>
                    <a:pt x="9433" y="1437"/>
                  </a:lnTo>
                  <a:lnTo>
                    <a:pt x="8620" y="1437"/>
                  </a:lnTo>
                  <a:lnTo>
                    <a:pt x="8555" y="1472"/>
                  </a:lnTo>
                  <a:lnTo>
                    <a:pt x="8140" y="1472"/>
                  </a:lnTo>
                  <a:lnTo>
                    <a:pt x="8085" y="1432"/>
                  </a:lnTo>
                  <a:lnTo>
                    <a:pt x="563" y="1432"/>
                  </a:lnTo>
                  <a:lnTo>
                    <a:pt x="265" y="1162"/>
                  </a:lnTo>
                  <a:lnTo>
                    <a:pt x="30" y="1252"/>
                  </a:lnTo>
                  <a:lnTo>
                    <a:pt x="0" y="537"/>
                  </a:lnTo>
                  <a:lnTo>
                    <a:pt x="573" y="0"/>
                  </a:lnTo>
                  <a:lnTo>
                    <a:pt x="1468" y="20"/>
                  </a:lnTo>
                  <a:lnTo>
                    <a:pt x="6130" y="1205"/>
                  </a:lnTo>
                  <a:lnTo>
                    <a:pt x="6263" y="1062"/>
                  </a:lnTo>
                  <a:lnTo>
                    <a:pt x="6378" y="695"/>
                  </a:lnTo>
                  <a:lnTo>
                    <a:pt x="6543" y="392"/>
                  </a:lnTo>
                  <a:lnTo>
                    <a:pt x="7033" y="150"/>
                  </a:lnTo>
                  <a:lnTo>
                    <a:pt x="7488" y="162"/>
                  </a:lnTo>
                  <a:lnTo>
                    <a:pt x="7828" y="340"/>
                  </a:lnTo>
                  <a:lnTo>
                    <a:pt x="8023" y="697"/>
                  </a:lnTo>
                  <a:close/>
                </a:path>
              </a:pathLst>
            </a:custGeom>
            <a:solidFill>
              <a:srgbClr val="000000"/>
            </a:solidFill>
            <a:ln w="12700">
              <a:solidFill>
                <a:srgbClr val="000000"/>
              </a:solidFill>
              <a:round/>
              <a:headEnd/>
              <a:tailEnd/>
            </a:ln>
          </p:spPr>
          <p:txBody>
            <a:bodyPr/>
            <a:lstStyle/>
            <a:p>
              <a:endParaRPr lang="zh-CN" altLang="en-US"/>
            </a:p>
          </p:txBody>
        </p:sp>
        <p:grpSp>
          <p:nvGrpSpPr>
            <p:cNvPr id="13336" name="Group 52"/>
            <p:cNvGrpSpPr>
              <a:grpSpLocks noChangeAspect="1"/>
            </p:cNvGrpSpPr>
            <p:nvPr/>
          </p:nvGrpSpPr>
          <p:grpSpPr bwMode="auto">
            <a:xfrm>
              <a:off x="1611" y="2367"/>
              <a:ext cx="620" cy="1075"/>
              <a:chOff x="1611" y="2367"/>
              <a:chExt cx="620" cy="1075"/>
            </a:xfrm>
          </p:grpSpPr>
          <p:sp>
            <p:nvSpPr>
              <p:cNvPr id="13337" name="Rectangle 53"/>
              <p:cNvSpPr>
                <a:spLocks noChangeAspect="1" noChangeArrowheads="1"/>
              </p:cNvSpPr>
              <p:nvPr/>
            </p:nvSpPr>
            <p:spPr bwMode="auto">
              <a:xfrm>
                <a:off x="1664" y="2592"/>
                <a:ext cx="237" cy="40"/>
              </a:xfrm>
              <a:prstGeom prst="rect">
                <a:avLst/>
              </a:prstGeom>
              <a:solidFill>
                <a:srgbClr val="808080"/>
              </a:solidFill>
              <a:ln w="12700">
                <a:solidFill>
                  <a:srgbClr val="C0C0C0"/>
                </a:solidFill>
                <a:miter lim="800000"/>
                <a:headEnd/>
                <a:tailEnd/>
              </a:ln>
            </p:spPr>
            <p:txBody>
              <a:bodyPr/>
              <a:lstStyle/>
              <a:p>
                <a:endParaRPr lang="zh-CN" altLang="en-US"/>
              </a:p>
            </p:txBody>
          </p:sp>
          <p:sp>
            <p:nvSpPr>
              <p:cNvPr id="13338" name="Rectangle 54"/>
              <p:cNvSpPr>
                <a:spLocks noChangeAspect="1" noChangeArrowheads="1"/>
              </p:cNvSpPr>
              <p:nvPr/>
            </p:nvSpPr>
            <p:spPr bwMode="auto">
              <a:xfrm>
                <a:off x="1664" y="2367"/>
                <a:ext cx="237" cy="95"/>
              </a:xfrm>
              <a:prstGeom prst="rect">
                <a:avLst/>
              </a:prstGeom>
              <a:solidFill>
                <a:srgbClr val="808080"/>
              </a:solidFill>
              <a:ln w="12700">
                <a:solidFill>
                  <a:srgbClr val="C0C0C0"/>
                </a:solidFill>
                <a:miter lim="800000"/>
                <a:headEnd/>
                <a:tailEnd/>
              </a:ln>
            </p:spPr>
            <p:txBody>
              <a:bodyPr/>
              <a:lstStyle/>
              <a:p>
                <a:endParaRPr lang="zh-CN" altLang="en-US"/>
              </a:p>
            </p:txBody>
          </p:sp>
          <p:sp>
            <p:nvSpPr>
              <p:cNvPr id="13339" name="Rectangle 55"/>
              <p:cNvSpPr>
                <a:spLocks noChangeAspect="1" noChangeArrowheads="1"/>
              </p:cNvSpPr>
              <p:nvPr/>
            </p:nvSpPr>
            <p:spPr bwMode="auto">
              <a:xfrm>
                <a:off x="1664" y="2507"/>
                <a:ext cx="237" cy="40"/>
              </a:xfrm>
              <a:prstGeom prst="rect">
                <a:avLst/>
              </a:prstGeom>
              <a:solidFill>
                <a:srgbClr val="808080"/>
              </a:solidFill>
              <a:ln w="12700">
                <a:solidFill>
                  <a:srgbClr val="C0C0C0"/>
                </a:solidFill>
                <a:miter lim="800000"/>
                <a:headEnd/>
                <a:tailEnd/>
              </a:ln>
            </p:spPr>
            <p:txBody>
              <a:bodyPr/>
              <a:lstStyle/>
              <a:p>
                <a:endParaRPr lang="zh-CN" altLang="en-US"/>
              </a:p>
            </p:txBody>
          </p:sp>
          <p:sp>
            <p:nvSpPr>
              <p:cNvPr id="13340" name="Arc 56"/>
              <p:cNvSpPr>
                <a:spLocks noChangeAspect="1" noChangeArrowheads="1"/>
              </p:cNvSpPr>
              <p:nvPr/>
            </p:nvSpPr>
            <p:spPr bwMode="auto">
              <a:xfrm>
                <a:off x="1664" y="2687"/>
                <a:ext cx="229" cy="243"/>
              </a:xfrm>
              <a:custGeom>
                <a:avLst/>
                <a:gdLst>
                  <a:gd name="T0" fmla="*/ 21232 w 21600"/>
                  <a:gd name="T1" fmla="*/ 21767 h 21768"/>
                  <a:gd name="T2" fmla="*/ 0 w 21600"/>
                  <a:gd name="T3" fmla="*/ 171 h 21768"/>
                  <a:gd name="T4" fmla="*/ 0 w 21600"/>
                  <a:gd name="T5" fmla="*/ -1 h 21768"/>
                  <a:gd name="T6" fmla="*/ 21232 w 21600"/>
                  <a:gd name="T7" fmla="*/ 21767 h 21768"/>
                  <a:gd name="T8" fmla="*/ 0 w 21600"/>
                  <a:gd name="T9" fmla="*/ 171 h 21768"/>
                  <a:gd name="T10" fmla="*/ 0 w 21600"/>
                  <a:gd name="T11" fmla="*/ -1 h 21768"/>
                  <a:gd name="T12" fmla="*/ 21600 w 21600"/>
                  <a:gd name="T13" fmla="*/ 171 h 21768"/>
                  <a:gd name="T14" fmla="*/ 21232 w 21600"/>
                  <a:gd name="T15" fmla="*/ 21767 h 217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600" h="21768" fill="none">
                    <a:moveTo>
                      <a:pt x="21232" y="21767"/>
                    </a:moveTo>
                    <a:cubicBezTo>
                      <a:pt x="9447" y="21567"/>
                      <a:pt x="0" y="11956"/>
                      <a:pt x="0" y="171"/>
                    </a:cubicBezTo>
                    <a:cubicBezTo>
                      <a:pt x="0" y="113"/>
                      <a:pt x="0" y="56"/>
                      <a:pt x="0" y="-1"/>
                    </a:cubicBezTo>
                  </a:path>
                  <a:path w="21600" h="21768" stroke="0">
                    <a:moveTo>
                      <a:pt x="21232" y="21767"/>
                    </a:moveTo>
                    <a:cubicBezTo>
                      <a:pt x="9447" y="21567"/>
                      <a:pt x="0" y="11956"/>
                      <a:pt x="0" y="171"/>
                    </a:cubicBezTo>
                    <a:cubicBezTo>
                      <a:pt x="0" y="113"/>
                      <a:pt x="0" y="56"/>
                      <a:pt x="0" y="-1"/>
                    </a:cubicBezTo>
                    <a:lnTo>
                      <a:pt x="21600" y="171"/>
                    </a:lnTo>
                    <a:lnTo>
                      <a:pt x="21232" y="21767"/>
                    </a:lnTo>
                    <a:close/>
                  </a:path>
                </a:pathLst>
              </a:custGeom>
              <a:solidFill>
                <a:srgbClr val="808080"/>
              </a:solidFill>
              <a:ln w="12700">
                <a:solidFill>
                  <a:srgbClr val="C0C0C0"/>
                </a:solidFill>
                <a:round/>
                <a:headEnd/>
                <a:tailEnd/>
              </a:ln>
            </p:spPr>
            <p:txBody>
              <a:bodyPr/>
              <a:lstStyle/>
              <a:p>
                <a:endParaRPr lang="zh-CN" altLang="en-US"/>
              </a:p>
            </p:txBody>
          </p:sp>
          <p:grpSp>
            <p:nvGrpSpPr>
              <p:cNvPr id="13341" name="Group 57"/>
              <p:cNvGrpSpPr>
                <a:grpSpLocks noChangeAspect="1"/>
              </p:cNvGrpSpPr>
              <p:nvPr/>
            </p:nvGrpSpPr>
            <p:grpSpPr bwMode="auto">
              <a:xfrm>
                <a:off x="1611" y="3320"/>
                <a:ext cx="620" cy="37"/>
                <a:chOff x="1611" y="3320"/>
                <a:chExt cx="620" cy="37"/>
              </a:xfrm>
            </p:grpSpPr>
            <p:sp>
              <p:nvSpPr>
                <p:cNvPr id="13342" name="Rectangle 58"/>
                <p:cNvSpPr>
                  <a:spLocks noChangeAspect="1" noChangeArrowheads="1"/>
                </p:cNvSpPr>
                <p:nvPr/>
              </p:nvSpPr>
              <p:spPr bwMode="auto">
                <a:xfrm>
                  <a:off x="1639" y="3320"/>
                  <a:ext cx="592" cy="37"/>
                </a:xfrm>
                <a:prstGeom prst="rect">
                  <a:avLst/>
                </a:prstGeom>
                <a:solidFill>
                  <a:srgbClr val="808080"/>
                </a:solidFill>
                <a:ln w="12700">
                  <a:solidFill>
                    <a:srgbClr val="C0C0C0"/>
                  </a:solidFill>
                  <a:miter lim="800000"/>
                  <a:headEnd/>
                  <a:tailEnd/>
                </a:ln>
              </p:spPr>
              <p:txBody>
                <a:bodyPr/>
                <a:lstStyle/>
                <a:p>
                  <a:endParaRPr lang="zh-CN" altLang="en-US"/>
                </a:p>
              </p:txBody>
            </p:sp>
            <p:sp>
              <p:nvSpPr>
                <p:cNvPr id="13343" name="Oval 59"/>
                <p:cNvSpPr>
                  <a:spLocks noChangeAspect="1" noChangeArrowheads="1"/>
                </p:cNvSpPr>
                <p:nvPr/>
              </p:nvSpPr>
              <p:spPr bwMode="auto">
                <a:xfrm>
                  <a:off x="1611" y="3320"/>
                  <a:ext cx="70" cy="37"/>
                </a:xfrm>
                <a:prstGeom prst="ellipse">
                  <a:avLst/>
                </a:prstGeom>
                <a:solidFill>
                  <a:srgbClr val="808080"/>
                </a:solidFill>
                <a:ln w="12700">
                  <a:solidFill>
                    <a:srgbClr val="C0C0C0"/>
                  </a:solidFill>
                  <a:round/>
                  <a:headEnd/>
                  <a:tailEnd/>
                </a:ln>
              </p:spPr>
              <p:txBody>
                <a:bodyPr/>
                <a:lstStyle/>
                <a:p>
                  <a:endParaRPr lang="zh-CN" altLang="en-US"/>
                </a:p>
              </p:txBody>
            </p:sp>
          </p:grpSp>
          <p:grpSp>
            <p:nvGrpSpPr>
              <p:cNvPr id="13344" name="Group 60"/>
              <p:cNvGrpSpPr>
                <a:grpSpLocks noChangeAspect="1"/>
              </p:cNvGrpSpPr>
              <p:nvPr/>
            </p:nvGrpSpPr>
            <p:grpSpPr bwMode="auto">
              <a:xfrm>
                <a:off x="1611" y="3402"/>
                <a:ext cx="620" cy="40"/>
                <a:chOff x="1611" y="3402"/>
                <a:chExt cx="620" cy="40"/>
              </a:xfrm>
            </p:grpSpPr>
            <p:sp>
              <p:nvSpPr>
                <p:cNvPr id="13345" name="Rectangle 61"/>
                <p:cNvSpPr>
                  <a:spLocks noChangeAspect="1" noChangeArrowheads="1"/>
                </p:cNvSpPr>
                <p:nvPr/>
              </p:nvSpPr>
              <p:spPr bwMode="auto">
                <a:xfrm>
                  <a:off x="1639" y="3402"/>
                  <a:ext cx="592" cy="40"/>
                </a:xfrm>
                <a:prstGeom prst="rect">
                  <a:avLst/>
                </a:prstGeom>
                <a:solidFill>
                  <a:srgbClr val="808080"/>
                </a:solidFill>
                <a:ln w="12700">
                  <a:solidFill>
                    <a:srgbClr val="C0C0C0"/>
                  </a:solidFill>
                  <a:miter lim="800000"/>
                  <a:headEnd/>
                  <a:tailEnd/>
                </a:ln>
              </p:spPr>
              <p:txBody>
                <a:bodyPr/>
                <a:lstStyle/>
                <a:p>
                  <a:endParaRPr lang="zh-CN" altLang="en-US"/>
                </a:p>
              </p:txBody>
            </p:sp>
            <p:sp>
              <p:nvSpPr>
                <p:cNvPr id="13346" name="Oval 62"/>
                <p:cNvSpPr>
                  <a:spLocks noChangeAspect="1" noChangeArrowheads="1"/>
                </p:cNvSpPr>
                <p:nvPr/>
              </p:nvSpPr>
              <p:spPr bwMode="auto">
                <a:xfrm>
                  <a:off x="1611" y="3402"/>
                  <a:ext cx="70" cy="40"/>
                </a:xfrm>
                <a:prstGeom prst="ellipse">
                  <a:avLst/>
                </a:prstGeom>
                <a:solidFill>
                  <a:srgbClr val="808080"/>
                </a:solidFill>
                <a:ln w="12700">
                  <a:solidFill>
                    <a:srgbClr val="C0C0C0"/>
                  </a:solidFill>
                  <a:round/>
                  <a:headEnd/>
                  <a:tailEnd/>
                </a:ln>
              </p:spPr>
              <p:txBody>
                <a:bodyPr/>
                <a:lstStyle/>
                <a:p>
                  <a:endParaRPr lang="zh-CN" altLang="en-US"/>
                </a:p>
              </p:txBody>
            </p:sp>
          </p:grpSp>
          <p:grpSp>
            <p:nvGrpSpPr>
              <p:cNvPr id="13347" name="Group 63"/>
              <p:cNvGrpSpPr>
                <a:grpSpLocks noChangeAspect="1"/>
              </p:cNvGrpSpPr>
              <p:nvPr/>
            </p:nvGrpSpPr>
            <p:grpSpPr bwMode="auto">
              <a:xfrm>
                <a:off x="1611" y="3232"/>
                <a:ext cx="620" cy="40"/>
                <a:chOff x="1611" y="3232"/>
                <a:chExt cx="620" cy="40"/>
              </a:xfrm>
            </p:grpSpPr>
            <p:sp>
              <p:nvSpPr>
                <p:cNvPr id="13348" name="Rectangle 64"/>
                <p:cNvSpPr>
                  <a:spLocks noChangeAspect="1" noChangeArrowheads="1"/>
                </p:cNvSpPr>
                <p:nvPr/>
              </p:nvSpPr>
              <p:spPr bwMode="auto">
                <a:xfrm>
                  <a:off x="1639" y="3232"/>
                  <a:ext cx="592" cy="40"/>
                </a:xfrm>
                <a:prstGeom prst="rect">
                  <a:avLst/>
                </a:prstGeom>
                <a:solidFill>
                  <a:srgbClr val="808080"/>
                </a:solidFill>
                <a:ln w="12700">
                  <a:solidFill>
                    <a:srgbClr val="C0C0C0"/>
                  </a:solidFill>
                  <a:miter lim="800000"/>
                  <a:headEnd/>
                  <a:tailEnd/>
                </a:ln>
              </p:spPr>
              <p:txBody>
                <a:bodyPr/>
                <a:lstStyle/>
                <a:p>
                  <a:endParaRPr lang="zh-CN" altLang="en-US"/>
                </a:p>
              </p:txBody>
            </p:sp>
            <p:sp>
              <p:nvSpPr>
                <p:cNvPr id="13349" name="Oval 65"/>
                <p:cNvSpPr>
                  <a:spLocks noChangeAspect="1" noChangeArrowheads="1"/>
                </p:cNvSpPr>
                <p:nvPr/>
              </p:nvSpPr>
              <p:spPr bwMode="auto">
                <a:xfrm>
                  <a:off x="1611" y="3232"/>
                  <a:ext cx="70" cy="40"/>
                </a:xfrm>
                <a:prstGeom prst="ellipse">
                  <a:avLst/>
                </a:prstGeom>
                <a:solidFill>
                  <a:srgbClr val="808080"/>
                </a:solidFill>
                <a:ln w="12700">
                  <a:solidFill>
                    <a:srgbClr val="C0C0C0"/>
                  </a:solidFill>
                  <a:round/>
                  <a:headEnd/>
                  <a:tailEnd/>
                </a:ln>
              </p:spPr>
              <p:txBody>
                <a:bodyPr/>
                <a:lstStyle/>
                <a:p>
                  <a:endParaRPr lang="zh-CN" altLang="en-US"/>
                </a:p>
              </p:txBody>
            </p:sp>
          </p:grpSp>
        </p:grpSp>
        <p:sp>
          <p:nvSpPr>
            <p:cNvPr id="13350" name="Freeform 66"/>
            <p:cNvSpPr>
              <a:spLocks noChangeAspect="1" noChangeArrowheads="1"/>
            </p:cNvSpPr>
            <p:nvPr/>
          </p:nvSpPr>
          <p:spPr bwMode="auto">
            <a:xfrm>
              <a:off x="1664" y="2080"/>
              <a:ext cx="10197" cy="1552"/>
            </a:xfrm>
            <a:custGeom>
              <a:avLst/>
              <a:gdLst>
                <a:gd name="T0" fmla="*/ 510 w 10197"/>
                <a:gd name="T1" fmla="*/ 0 h 1552"/>
                <a:gd name="T2" fmla="*/ 60 w 10197"/>
                <a:gd name="T3" fmla="*/ 0 h 1552"/>
                <a:gd name="T4" fmla="*/ 0 w 10197"/>
                <a:gd name="T5" fmla="*/ 240 h 1552"/>
                <a:gd name="T6" fmla="*/ 200 w 10197"/>
                <a:gd name="T7" fmla="*/ 240 h 1552"/>
                <a:gd name="T8" fmla="*/ 200 w 10197"/>
                <a:gd name="T9" fmla="*/ 1107 h 1552"/>
                <a:gd name="T10" fmla="*/ 592 w 10197"/>
                <a:gd name="T11" fmla="*/ 1500 h 1552"/>
                <a:gd name="T12" fmla="*/ 680 w 10197"/>
                <a:gd name="T13" fmla="*/ 1540 h 1552"/>
                <a:gd name="T14" fmla="*/ 755 w 10197"/>
                <a:gd name="T15" fmla="*/ 1552 h 1552"/>
                <a:gd name="T16" fmla="*/ 742 w 10197"/>
                <a:gd name="T17" fmla="*/ 1355 h 1552"/>
                <a:gd name="T18" fmla="*/ 732 w 10197"/>
                <a:gd name="T19" fmla="*/ 1120 h 1552"/>
                <a:gd name="T20" fmla="*/ 785 w 10197"/>
                <a:gd name="T21" fmla="*/ 920 h 1552"/>
                <a:gd name="T22" fmla="*/ 857 w 10197"/>
                <a:gd name="T23" fmla="*/ 772 h 1552"/>
                <a:gd name="T24" fmla="*/ 952 w 10197"/>
                <a:gd name="T25" fmla="*/ 642 h 1552"/>
                <a:gd name="T26" fmla="*/ 1090 w 10197"/>
                <a:gd name="T27" fmla="*/ 515 h 1552"/>
                <a:gd name="T28" fmla="*/ 1250 w 10197"/>
                <a:gd name="T29" fmla="*/ 420 h 1552"/>
                <a:gd name="T30" fmla="*/ 1475 w 10197"/>
                <a:gd name="T31" fmla="*/ 360 h 1552"/>
                <a:gd name="T32" fmla="*/ 1770 w 10197"/>
                <a:gd name="T33" fmla="*/ 337 h 1552"/>
                <a:gd name="T34" fmla="*/ 1975 w 10197"/>
                <a:gd name="T35" fmla="*/ 390 h 1552"/>
                <a:gd name="T36" fmla="*/ 2125 w 10197"/>
                <a:gd name="T37" fmla="*/ 472 h 1552"/>
                <a:gd name="T38" fmla="*/ 2250 w 10197"/>
                <a:gd name="T39" fmla="*/ 567 h 1552"/>
                <a:gd name="T40" fmla="*/ 2400 w 10197"/>
                <a:gd name="T41" fmla="*/ 715 h 1552"/>
                <a:gd name="T42" fmla="*/ 2495 w 10197"/>
                <a:gd name="T43" fmla="*/ 877 h 1552"/>
                <a:gd name="T44" fmla="*/ 2557 w 10197"/>
                <a:gd name="T45" fmla="*/ 1022 h 1552"/>
                <a:gd name="T46" fmla="*/ 2577 w 10197"/>
                <a:gd name="T47" fmla="*/ 1162 h 1552"/>
                <a:gd name="T48" fmla="*/ 2577 w 10197"/>
                <a:gd name="T49" fmla="*/ 1467 h 1552"/>
                <a:gd name="T50" fmla="*/ 7032 w 10197"/>
                <a:gd name="T51" fmla="*/ 1552 h 1552"/>
                <a:gd name="T52" fmla="*/ 7032 w 10197"/>
                <a:gd name="T53" fmla="*/ 1257 h 1552"/>
                <a:gd name="T54" fmla="*/ 7095 w 10197"/>
                <a:gd name="T55" fmla="*/ 1055 h 1552"/>
                <a:gd name="T56" fmla="*/ 7167 w 10197"/>
                <a:gd name="T57" fmla="*/ 897 h 1552"/>
                <a:gd name="T58" fmla="*/ 7277 w 10197"/>
                <a:gd name="T59" fmla="*/ 750 h 1552"/>
                <a:gd name="T60" fmla="*/ 7435 w 10197"/>
                <a:gd name="T61" fmla="*/ 620 h 1552"/>
                <a:gd name="T62" fmla="*/ 7595 w 10197"/>
                <a:gd name="T63" fmla="*/ 535 h 1552"/>
                <a:gd name="T64" fmla="*/ 7752 w 10197"/>
                <a:gd name="T65" fmla="*/ 485 h 1552"/>
                <a:gd name="T66" fmla="*/ 8030 w 10197"/>
                <a:gd name="T67" fmla="*/ 485 h 1552"/>
                <a:gd name="T68" fmla="*/ 8177 w 10197"/>
                <a:gd name="T69" fmla="*/ 515 h 1552"/>
                <a:gd name="T70" fmla="*/ 8327 w 10197"/>
                <a:gd name="T71" fmla="*/ 580 h 1552"/>
                <a:gd name="T72" fmla="*/ 8462 w 10197"/>
                <a:gd name="T73" fmla="*/ 695 h 1552"/>
                <a:gd name="T74" fmla="*/ 8592 w 10197"/>
                <a:gd name="T75" fmla="*/ 845 h 1552"/>
                <a:gd name="T76" fmla="*/ 8677 w 10197"/>
                <a:gd name="T77" fmla="*/ 1022 h 1552"/>
                <a:gd name="T78" fmla="*/ 8730 w 10197"/>
                <a:gd name="T79" fmla="*/ 1215 h 1552"/>
                <a:gd name="T80" fmla="*/ 8730 w 10197"/>
                <a:gd name="T81" fmla="*/ 1415 h 1552"/>
                <a:gd name="T82" fmla="*/ 10197 w 10197"/>
                <a:gd name="T83" fmla="*/ 1410 h 1552"/>
                <a:gd name="T84" fmla="*/ 10197 w 10197"/>
                <a:gd name="T85" fmla="*/ 1345 h 1552"/>
                <a:gd name="T86" fmla="*/ 10150 w 10197"/>
                <a:gd name="T87" fmla="*/ 1345 h 1552"/>
                <a:gd name="T88" fmla="*/ 10150 w 10197"/>
                <a:gd name="T89" fmla="*/ 1250 h 1552"/>
                <a:gd name="T90" fmla="*/ 10195 w 10197"/>
                <a:gd name="T91" fmla="*/ 1245 h 1552"/>
                <a:gd name="T92" fmla="*/ 10195 w 10197"/>
                <a:gd name="T93" fmla="*/ 957 h 1552"/>
                <a:gd name="T94" fmla="*/ 10155 w 10197"/>
                <a:gd name="T95" fmla="*/ 897 h 1552"/>
                <a:gd name="T96" fmla="*/ 9815 w 10197"/>
                <a:gd name="T97" fmla="*/ 727 h 1552"/>
                <a:gd name="T98" fmla="*/ 9440 w 10197"/>
                <a:gd name="T99" fmla="*/ 580 h 1552"/>
                <a:gd name="T100" fmla="*/ 8987 w 10197"/>
                <a:gd name="T101" fmla="*/ 442 h 1552"/>
                <a:gd name="T102" fmla="*/ 8497 w 10197"/>
                <a:gd name="T103" fmla="*/ 325 h 1552"/>
                <a:gd name="T104" fmla="*/ 8047 w 10197"/>
                <a:gd name="T105" fmla="*/ 230 h 1552"/>
                <a:gd name="T106" fmla="*/ 7617 w 10197"/>
                <a:gd name="T107" fmla="*/ 155 h 1552"/>
                <a:gd name="T108" fmla="*/ 7470 w 10197"/>
                <a:gd name="T109" fmla="*/ 155 h 1552"/>
                <a:gd name="T110" fmla="*/ 7372 w 10197"/>
                <a:gd name="T111" fmla="*/ 197 h 1552"/>
                <a:gd name="T112" fmla="*/ 6915 w 10197"/>
                <a:gd name="T113" fmla="*/ 262 h 1552"/>
                <a:gd name="T114" fmla="*/ 6552 w 10197"/>
                <a:gd name="T115" fmla="*/ 295 h 1552"/>
                <a:gd name="T116" fmla="*/ 4650 w 10197"/>
                <a:gd name="T117" fmla="*/ 175 h 1552"/>
                <a:gd name="T118" fmla="*/ 3737 w 10197"/>
                <a:gd name="T119" fmla="*/ 102 h 1552"/>
                <a:gd name="T120" fmla="*/ 2877 w 10197"/>
                <a:gd name="T121" fmla="*/ 37 h 1552"/>
                <a:gd name="T122" fmla="*/ 2442 w 10197"/>
                <a:gd name="T123" fmla="*/ 7 h 1552"/>
                <a:gd name="T124" fmla="*/ 510 w 10197"/>
                <a:gd name="T125" fmla="*/ 0 h 1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97" h="1552">
                  <a:moveTo>
                    <a:pt x="510" y="0"/>
                  </a:moveTo>
                  <a:lnTo>
                    <a:pt x="60" y="0"/>
                  </a:lnTo>
                  <a:lnTo>
                    <a:pt x="0" y="240"/>
                  </a:lnTo>
                  <a:lnTo>
                    <a:pt x="200" y="240"/>
                  </a:lnTo>
                  <a:lnTo>
                    <a:pt x="200" y="1107"/>
                  </a:lnTo>
                  <a:lnTo>
                    <a:pt x="592" y="1500"/>
                  </a:lnTo>
                  <a:lnTo>
                    <a:pt x="680" y="1540"/>
                  </a:lnTo>
                  <a:lnTo>
                    <a:pt x="755" y="1552"/>
                  </a:lnTo>
                  <a:lnTo>
                    <a:pt x="742" y="1355"/>
                  </a:lnTo>
                  <a:lnTo>
                    <a:pt x="732" y="1120"/>
                  </a:lnTo>
                  <a:lnTo>
                    <a:pt x="785" y="920"/>
                  </a:lnTo>
                  <a:lnTo>
                    <a:pt x="857" y="772"/>
                  </a:lnTo>
                  <a:lnTo>
                    <a:pt x="952" y="642"/>
                  </a:lnTo>
                  <a:lnTo>
                    <a:pt x="1090" y="515"/>
                  </a:lnTo>
                  <a:lnTo>
                    <a:pt x="1250" y="420"/>
                  </a:lnTo>
                  <a:lnTo>
                    <a:pt x="1475" y="360"/>
                  </a:lnTo>
                  <a:lnTo>
                    <a:pt x="1770" y="337"/>
                  </a:lnTo>
                  <a:lnTo>
                    <a:pt x="1975" y="390"/>
                  </a:lnTo>
                  <a:lnTo>
                    <a:pt x="2125" y="472"/>
                  </a:lnTo>
                  <a:lnTo>
                    <a:pt x="2250" y="567"/>
                  </a:lnTo>
                  <a:lnTo>
                    <a:pt x="2400" y="715"/>
                  </a:lnTo>
                  <a:lnTo>
                    <a:pt x="2495" y="877"/>
                  </a:lnTo>
                  <a:lnTo>
                    <a:pt x="2557" y="1022"/>
                  </a:lnTo>
                  <a:lnTo>
                    <a:pt x="2577" y="1162"/>
                  </a:lnTo>
                  <a:lnTo>
                    <a:pt x="2577" y="1467"/>
                  </a:lnTo>
                  <a:lnTo>
                    <a:pt x="7032" y="1552"/>
                  </a:lnTo>
                  <a:lnTo>
                    <a:pt x="7032" y="1257"/>
                  </a:lnTo>
                  <a:lnTo>
                    <a:pt x="7095" y="1055"/>
                  </a:lnTo>
                  <a:lnTo>
                    <a:pt x="7167" y="897"/>
                  </a:lnTo>
                  <a:lnTo>
                    <a:pt x="7277" y="750"/>
                  </a:lnTo>
                  <a:lnTo>
                    <a:pt x="7435" y="620"/>
                  </a:lnTo>
                  <a:lnTo>
                    <a:pt x="7595" y="535"/>
                  </a:lnTo>
                  <a:lnTo>
                    <a:pt x="7752" y="485"/>
                  </a:lnTo>
                  <a:lnTo>
                    <a:pt x="8030" y="485"/>
                  </a:lnTo>
                  <a:lnTo>
                    <a:pt x="8177" y="515"/>
                  </a:lnTo>
                  <a:lnTo>
                    <a:pt x="8327" y="580"/>
                  </a:lnTo>
                  <a:lnTo>
                    <a:pt x="8462" y="695"/>
                  </a:lnTo>
                  <a:lnTo>
                    <a:pt x="8592" y="845"/>
                  </a:lnTo>
                  <a:lnTo>
                    <a:pt x="8677" y="1022"/>
                  </a:lnTo>
                  <a:lnTo>
                    <a:pt x="8730" y="1215"/>
                  </a:lnTo>
                  <a:lnTo>
                    <a:pt x="8730" y="1415"/>
                  </a:lnTo>
                  <a:lnTo>
                    <a:pt x="10197" y="1410"/>
                  </a:lnTo>
                  <a:lnTo>
                    <a:pt x="10197" y="1345"/>
                  </a:lnTo>
                  <a:lnTo>
                    <a:pt x="10150" y="1345"/>
                  </a:lnTo>
                  <a:lnTo>
                    <a:pt x="10150" y="1250"/>
                  </a:lnTo>
                  <a:lnTo>
                    <a:pt x="10195" y="1245"/>
                  </a:lnTo>
                  <a:lnTo>
                    <a:pt x="10195" y="957"/>
                  </a:lnTo>
                  <a:lnTo>
                    <a:pt x="10155" y="897"/>
                  </a:lnTo>
                  <a:lnTo>
                    <a:pt x="9815" y="727"/>
                  </a:lnTo>
                  <a:lnTo>
                    <a:pt x="9440" y="580"/>
                  </a:lnTo>
                  <a:lnTo>
                    <a:pt x="8987" y="442"/>
                  </a:lnTo>
                  <a:lnTo>
                    <a:pt x="8497" y="325"/>
                  </a:lnTo>
                  <a:lnTo>
                    <a:pt x="8047" y="230"/>
                  </a:lnTo>
                  <a:lnTo>
                    <a:pt x="7617" y="155"/>
                  </a:lnTo>
                  <a:lnTo>
                    <a:pt x="7470" y="155"/>
                  </a:lnTo>
                  <a:lnTo>
                    <a:pt x="7372" y="197"/>
                  </a:lnTo>
                  <a:lnTo>
                    <a:pt x="6915" y="262"/>
                  </a:lnTo>
                  <a:lnTo>
                    <a:pt x="6552" y="295"/>
                  </a:lnTo>
                  <a:lnTo>
                    <a:pt x="4650" y="175"/>
                  </a:lnTo>
                  <a:lnTo>
                    <a:pt x="3737" y="102"/>
                  </a:lnTo>
                  <a:lnTo>
                    <a:pt x="2877" y="37"/>
                  </a:lnTo>
                  <a:lnTo>
                    <a:pt x="2442" y="7"/>
                  </a:lnTo>
                  <a:lnTo>
                    <a:pt x="510" y="0"/>
                  </a:lnTo>
                  <a:close/>
                </a:path>
              </a:pathLst>
            </a:custGeom>
            <a:solidFill>
              <a:srgbClr val="FF0000"/>
            </a:solidFill>
            <a:ln w="12700">
              <a:solidFill>
                <a:srgbClr val="000000"/>
              </a:solidFill>
              <a:round/>
              <a:headEnd/>
              <a:tailEnd/>
            </a:ln>
          </p:spPr>
          <p:txBody>
            <a:bodyPr/>
            <a:lstStyle/>
            <a:p>
              <a:endParaRPr lang="zh-CN" altLang="en-US"/>
            </a:p>
          </p:txBody>
        </p:sp>
        <p:sp>
          <p:nvSpPr>
            <p:cNvPr id="13351" name="Freeform 67"/>
            <p:cNvSpPr>
              <a:spLocks noChangeAspect="1" noChangeArrowheads="1"/>
            </p:cNvSpPr>
            <p:nvPr/>
          </p:nvSpPr>
          <p:spPr bwMode="auto">
            <a:xfrm>
              <a:off x="5764" y="2207"/>
              <a:ext cx="2057" cy="1398"/>
            </a:xfrm>
            <a:custGeom>
              <a:avLst/>
              <a:gdLst>
                <a:gd name="T0" fmla="*/ 0 w 2057"/>
                <a:gd name="T1" fmla="*/ 0 h 1398"/>
                <a:gd name="T2" fmla="*/ 0 w 2057"/>
                <a:gd name="T3" fmla="*/ 1365 h 1398"/>
                <a:gd name="T4" fmla="*/ 2057 w 2057"/>
                <a:gd name="T5" fmla="*/ 1398 h 1398"/>
                <a:gd name="T6" fmla="*/ 2057 w 2057"/>
                <a:gd name="T7" fmla="*/ 148 h 1398"/>
                <a:gd name="T8" fmla="*/ 1785 w 2057"/>
                <a:gd name="T9" fmla="*/ 120 h 1398"/>
                <a:gd name="T10" fmla="*/ 1410 w 2057"/>
                <a:gd name="T11" fmla="*/ 95 h 1398"/>
                <a:gd name="T12" fmla="*/ 1032 w 2057"/>
                <a:gd name="T13" fmla="*/ 78 h 1398"/>
                <a:gd name="T14" fmla="*/ 787 w 2057"/>
                <a:gd name="T15" fmla="*/ 55 h 1398"/>
                <a:gd name="T16" fmla="*/ 547 w 2057"/>
                <a:gd name="T17" fmla="*/ 40 h 1398"/>
                <a:gd name="T18" fmla="*/ 222 w 2057"/>
                <a:gd name="T19" fmla="*/ 13 h 1398"/>
                <a:gd name="T20" fmla="*/ 0 w 2057"/>
                <a:gd name="T21" fmla="*/ 0 h 1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57" h="1398">
                  <a:moveTo>
                    <a:pt x="0" y="0"/>
                  </a:moveTo>
                  <a:lnTo>
                    <a:pt x="0" y="1365"/>
                  </a:lnTo>
                  <a:lnTo>
                    <a:pt x="2057" y="1398"/>
                  </a:lnTo>
                  <a:lnTo>
                    <a:pt x="2057" y="148"/>
                  </a:lnTo>
                  <a:lnTo>
                    <a:pt x="1785" y="120"/>
                  </a:lnTo>
                  <a:lnTo>
                    <a:pt x="1410" y="95"/>
                  </a:lnTo>
                  <a:lnTo>
                    <a:pt x="1032" y="78"/>
                  </a:lnTo>
                  <a:lnTo>
                    <a:pt x="787" y="55"/>
                  </a:lnTo>
                  <a:lnTo>
                    <a:pt x="547" y="40"/>
                  </a:lnTo>
                  <a:lnTo>
                    <a:pt x="222" y="13"/>
                  </a:lnTo>
                  <a:lnTo>
                    <a:pt x="0" y="0"/>
                  </a:lnTo>
                  <a:close/>
                </a:path>
              </a:pathLst>
            </a:custGeom>
            <a:solidFill>
              <a:srgbClr val="FF0000"/>
            </a:solidFill>
            <a:ln w="12700">
              <a:solidFill>
                <a:srgbClr val="000000"/>
              </a:solidFill>
              <a:round/>
              <a:headEnd/>
              <a:tailEnd/>
            </a:ln>
          </p:spPr>
          <p:txBody>
            <a:bodyPr/>
            <a:lstStyle/>
            <a:p>
              <a:endParaRPr lang="zh-CN" altLang="en-US"/>
            </a:p>
          </p:txBody>
        </p:sp>
        <p:sp>
          <p:nvSpPr>
            <p:cNvPr id="13352" name="Oval 68"/>
            <p:cNvSpPr>
              <a:spLocks noChangeAspect="1" noChangeArrowheads="1"/>
            </p:cNvSpPr>
            <p:nvPr/>
          </p:nvSpPr>
          <p:spPr bwMode="auto">
            <a:xfrm>
              <a:off x="4104" y="1762"/>
              <a:ext cx="395" cy="218"/>
            </a:xfrm>
            <a:prstGeom prst="ellipse">
              <a:avLst/>
            </a:prstGeom>
            <a:solidFill>
              <a:srgbClr val="800000"/>
            </a:solidFill>
            <a:ln w="12700">
              <a:solidFill>
                <a:srgbClr val="800000"/>
              </a:solidFill>
              <a:round/>
              <a:headEnd/>
              <a:tailEnd/>
            </a:ln>
          </p:spPr>
          <p:txBody>
            <a:bodyPr/>
            <a:lstStyle/>
            <a:p>
              <a:endParaRPr lang="zh-CN" altLang="en-US"/>
            </a:p>
          </p:txBody>
        </p:sp>
        <p:sp>
          <p:nvSpPr>
            <p:cNvPr id="13353" name="Oval 69"/>
            <p:cNvSpPr>
              <a:spLocks noChangeAspect="1" noChangeArrowheads="1"/>
            </p:cNvSpPr>
            <p:nvPr/>
          </p:nvSpPr>
          <p:spPr bwMode="auto">
            <a:xfrm>
              <a:off x="4176" y="1837"/>
              <a:ext cx="58" cy="58"/>
            </a:xfrm>
            <a:prstGeom prst="ellipse">
              <a:avLst/>
            </a:prstGeom>
            <a:solidFill>
              <a:srgbClr val="000000"/>
            </a:solidFill>
            <a:ln w="12700">
              <a:solidFill>
                <a:srgbClr val="000000"/>
              </a:solidFill>
              <a:round/>
              <a:headEnd/>
              <a:tailEnd/>
            </a:ln>
          </p:spPr>
          <p:txBody>
            <a:bodyPr/>
            <a:lstStyle/>
            <a:p>
              <a:endParaRPr lang="zh-CN" altLang="en-US"/>
            </a:p>
          </p:txBody>
        </p:sp>
        <p:grpSp>
          <p:nvGrpSpPr>
            <p:cNvPr id="13354" name="Group 70"/>
            <p:cNvGrpSpPr>
              <a:grpSpLocks noChangeAspect="1"/>
            </p:cNvGrpSpPr>
            <p:nvPr/>
          </p:nvGrpSpPr>
          <p:grpSpPr bwMode="auto">
            <a:xfrm>
              <a:off x="5381" y="2397"/>
              <a:ext cx="2178" cy="953"/>
              <a:chOff x="5381" y="2397"/>
              <a:chExt cx="2178" cy="953"/>
            </a:xfrm>
          </p:grpSpPr>
          <p:sp>
            <p:nvSpPr>
              <p:cNvPr id="13355" name="Freeform 71"/>
              <p:cNvSpPr>
                <a:spLocks noChangeAspect="1" noChangeArrowheads="1"/>
              </p:cNvSpPr>
              <p:nvPr/>
            </p:nvSpPr>
            <p:spPr bwMode="auto">
              <a:xfrm>
                <a:off x="5381" y="3045"/>
                <a:ext cx="2178" cy="305"/>
              </a:xfrm>
              <a:custGeom>
                <a:avLst/>
                <a:gdLst>
                  <a:gd name="T0" fmla="*/ 0 w 2178"/>
                  <a:gd name="T1" fmla="*/ 170 h 305"/>
                  <a:gd name="T2" fmla="*/ 0 w 2178"/>
                  <a:gd name="T3" fmla="*/ 305 h 305"/>
                  <a:gd name="T4" fmla="*/ 2178 w 2178"/>
                  <a:gd name="T5" fmla="*/ 0 h 305"/>
                  <a:gd name="T6" fmla="*/ 0 w 2178"/>
                  <a:gd name="T7" fmla="*/ 170 h 305"/>
                </a:gdLst>
                <a:ahLst/>
                <a:cxnLst>
                  <a:cxn ang="0">
                    <a:pos x="T0" y="T1"/>
                  </a:cxn>
                  <a:cxn ang="0">
                    <a:pos x="T2" y="T3"/>
                  </a:cxn>
                  <a:cxn ang="0">
                    <a:pos x="T4" y="T5"/>
                  </a:cxn>
                  <a:cxn ang="0">
                    <a:pos x="T6" y="T7"/>
                  </a:cxn>
                </a:cxnLst>
                <a:rect l="0" t="0" r="r" b="b"/>
                <a:pathLst>
                  <a:path w="2178" h="305">
                    <a:moveTo>
                      <a:pt x="0" y="170"/>
                    </a:moveTo>
                    <a:lnTo>
                      <a:pt x="0" y="305"/>
                    </a:lnTo>
                    <a:lnTo>
                      <a:pt x="2178" y="0"/>
                    </a:lnTo>
                    <a:lnTo>
                      <a:pt x="0" y="170"/>
                    </a:lnTo>
                    <a:close/>
                  </a:path>
                </a:pathLst>
              </a:custGeom>
              <a:solidFill>
                <a:srgbClr val="800000"/>
              </a:solidFill>
              <a:ln w="12700">
                <a:solidFill>
                  <a:srgbClr val="800000"/>
                </a:solidFill>
                <a:round/>
                <a:headEnd/>
                <a:tailEnd/>
              </a:ln>
            </p:spPr>
            <p:txBody>
              <a:bodyPr/>
              <a:lstStyle/>
              <a:p>
                <a:endParaRPr lang="zh-CN" altLang="en-US"/>
              </a:p>
            </p:txBody>
          </p:sp>
          <p:sp>
            <p:nvSpPr>
              <p:cNvPr id="13356" name="Freeform 72"/>
              <p:cNvSpPr>
                <a:spLocks noChangeAspect="1" noChangeArrowheads="1"/>
              </p:cNvSpPr>
              <p:nvPr/>
            </p:nvSpPr>
            <p:spPr bwMode="auto">
              <a:xfrm>
                <a:off x="5381" y="2397"/>
                <a:ext cx="2155" cy="360"/>
              </a:xfrm>
              <a:custGeom>
                <a:avLst/>
                <a:gdLst>
                  <a:gd name="T0" fmla="*/ 0 w 2155"/>
                  <a:gd name="T1" fmla="*/ 0 h 360"/>
                  <a:gd name="T2" fmla="*/ 0 w 2155"/>
                  <a:gd name="T3" fmla="*/ 140 h 360"/>
                  <a:gd name="T4" fmla="*/ 2155 w 2155"/>
                  <a:gd name="T5" fmla="*/ 360 h 360"/>
                  <a:gd name="T6" fmla="*/ 0 w 2155"/>
                  <a:gd name="T7" fmla="*/ 0 h 360"/>
                </a:gdLst>
                <a:ahLst/>
                <a:cxnLst>
                  <a:cxn ang="0">
                    <a:pos x="T0" y="T1"/>
                  </a:cxn>
                  <a:cxn ang="0">
                    <a:pos x="T2" y="T3"/>
                  </a:cxn>
                  <a:cxn ang="0">
                    <a:pos x="T4" y="T5"/>
                  </a:cxn>
                  <a:cxn ang="0">
                    <a:pos x="T6" y="T7"/>
                  </a:cxn>
                </a:cxnLst>
                <a:rect l="0" t="0" r="r" b="b"/>
                <a:pathLst>
                  <a:path w="2155" h="360">
                    <a:moveTo>
                      <a:pt x="0" y="0"/>
                    </a:moveTo>
                    <a:lnTo>
                      <a:pt x="0" y="140"/>
                    </a:lnTo>
                    <a:lnTo>
                      <a:pt x="2155" y="360"/>
                    </a:lnTo>
                    <a:lnTo>
                      <a:pt x="0" y="0"/>
                    </a:lnTo>
                    <a:close/>
                  </a:path>
                </a:pathLst>
              </a:custGeom>
              <a:solidFill>
                <a:srgbClr val="800000"/>
              </a:solidFill>
              <a:ln w="12700">
                <a:solidFill>
                  <a:srgbClr val="800000"/>
                </a:solidFill>
                <a:round/>
                <a:headEnd/>
                <a:tailEnd/>
              </a:ln>
            </p:spPr>
            <p:txBody>
              <a:bodyPr/>
              <a:lstStyle/>
              <a:p>
                <a:endParaRPr lang="zh-CN" altLang="en-US"/>
              </a:p>
            </p:txBody>
          </p:sp>
          <p:sp>
            <p:nvSpPr>
              <p:cNvPr id="13357" name="Freeform 73"/>
              <p:cNvSpPr>
                <a:spLocks noChangeAspect="1" noChangeArrowheads="1"/>
              </p:cNvSpPr>
              <p:nvPr/>
            </p:nvSpPr>
            <p:spPr bwMode="auto">
              <a:xfrm>
                <a:off x="5381" y="2610"/>
                <a:ext cx="2155" cy="222"/>
              </a:xfrm>
              <a:custGeom>
                <a:avLst/>
                <a:gdLst>
                  <a:gd name="T0" fmla="*/ 0 w 2155"/>
                  <a:gd name="T1" fmla="*/ 0 h 222"/>
                  <a:gd name="T2" fmla="*/ 0 w 2155"/>
                  <a:gd name="T3" fmla="*/ 137 h 222"/>
                  <a:gd name="T4" fmla="*/ 2155 w 2155"/>
                  <a:gd name="T5" fmla="*/ 222 h 222"/>
                  <a:gd name="T6" fmla="*/ 0 w 2155"/>
                  <a:gd name="T7" fmla="*/ 0 h 222"/>
                </a:gdLst>
                <a:ahLst/>
                <a:cxnLst>
                  <a:cxn ang="0">
                    <a:pos x="T0" y="T1"/>
                  </a:cxn>
                  <a:cxn ang="0">
                    <a:pos x="T2" y="T3"/>
                  </a:cxn>
                  <a:cxn ang="0">
                    <a:pos x="T4" y="T5"/>
                  </a:cxn>
                  <a:cxn ang="0">
                    <a:pos x="T6" y="T7"/>
                  </a:cxn>
                </a:cxnLst>
                <a:rect l="0" t="0" r="r" b="b"/>
                <a:pathLst>
                  <a:path w="2155" h="222">
                    <a:moveTo>
                      <a:pt x="0" y="0"/>
                    </a:moveTo>
                    <a:lnTo>
                      <a:pt x="0" y="137"/>
                    </a:lnTo>
                    <a:lnTo>
                      <a:pt x="2155" y="222"/>
                    </a:lnTo>
                    <a:lnTo>
                      <a:pt x="0" y="0"/>
                    </a:lnTo>
                    <a:close/>
                  </a:path>
                </a:pathLst>
              </a:custGeom>
              <a:solidFill>
                <a:srgbClr val="800000"/>
              </a:solidFill>
              <a:ln w="12700">
                <a:solidFill>
                  <a:srgbClr val="800000"/>
                </a:solidFill>
                <a:round/>
                <a:headEnd/>
                <a:tailEnd/>
              </a:ln>
            </p:spPr>
            <p:txBody>
              <a:bodyPr/>
              <a:lstStyle/>
              <a:p>
                <a:endParaRPr lang="zh-CN" altLang="en-US"/>
              </a:p>
            </p:txBody>
          </p:sp>
          <p:sp>
            <p:nvSpPr>
              <p:cNvPr id="13358" name="Freeform 74"/>
              <p:cNvSpPr>
                <a:spLocks noChangeAspect="1" noChangeArrowheads="1"/>
              </p:cNvSpPr>
              <p:nvPr/>
            </p:nvSpPr>
            <p:spPr bwMode="auto">
              <a:xfrm>
                <a:off x="5381" y="2812"/>
                <a:ext cx="2178" cy="138"/>
              </a:xfrm>
              <a:custGeom>
                <a:avLst/>
                <a:gdLst>
                  <a:gd name="T0" fmla="*/ 0 w 2178"/>
                  <a:gd name="T1" fmla="*/ 0 h 138"/>
                  <a:gd name="T2" fmla="*/ 0 w 2178"/>
                  <a:gd name="T3" fmla="*/ 138 h 138"/>
                  <a:gd name="T4" fmla="*/ 2178 w 2178"/>
                  <a:gd name="T5" fmla="*/ 83 h 138"/>
                  <a:gd name="T6" fmla="*/ 0 w 2178"/>
                  <a:gd name="T7" fmla="*/ 0 h 138"/>
                </a:gdLst>
                <a:ahLst/>
                <a:cxnLst>
                  <a:cxn ang="0">
                    <a:pos x="T0" y="T1"/>
                  </a:cxn>
                  <a:cxn ang="0">
                    <a:pos x="T2" y="T3"/>
                  </a:cxn>
                  <a:cxn ang="0">
                    <a:pos x="T4" y="T5"/>
                  </a:cxn>
                  <a:cxn ang="0">
                    <a:pos x="T6" y="T7"/>
                  </a:cxn>
                </a:cxnLst>
                <a:rect l="0" t="0" r="r" b="b"/>
                <a:pathLst>
                  <a:path w="2178" h="138">
                    <a:moveTo>
                      <a:pt x="0" y="0"/>
                    </a:moveTo>
                    <a:lnTo>
                      <a:pt x="0" y="138"/>
                    </a:lnTo>
                    <a:lnTo>
                      <a:pt x="2178" y="83"/>
                    </a:lnTo>
                    <a:lnTo>
                      <a:pt x="0" y="0"/>
                    </a:lnTo>
                    <a:close/>
                  </a:path>
                </a:pathLst>
              </a:custGeom>
              <a:solidFill>
                <a:srgbClr val="800000"/>
              </a:solidFill>
              <a:ln w="12700">
                <a:solidFill>
                  <a:srgbClr val="800000"/>
                </a:solidFill>
                <a:round/>
                <a:headEnd/>
                <a:tailEnd/>
              </a:ln>
            </p:spPr>
            <p:txBody>
              <a:bodyPr/>
              <a:lstStyle/>
              <a:p>
                <a:endParaRPr lang="zh-CN" altLang="en-US"/>
              </a:p>
            </p:txBody>
          </p:sp>
          <p:sp>
            <p:nvSpPr>
              <p:cNvPr id="13359" name="Freeform 75"/>
              <p:cNvSpPr>
                <a:spLocks noChangeAspect="1" noChangeArrowheads="1"/>
              </p:cNvSpPr>
              <p:nvPr/>
            </p:nvSpPr>
            <p:spPr bwMode="auto">
              <a:xfrm>
                <a:off x="5381" y="2970"/>
                <a:ext cx="2178" cy="180"/>
              </a:xfrm>
              <a:custGeom>
                <a:avLst/>
                <a:gdLst>
                  <a:gd name="T0" fmla="*/ 0 w 2178"/>
                  <a:gd name="T1" fmla="*/ 42 h 180"/>
                  <a:gd name="T2" fmla="*/ 0 w 2178"/>
                  <a:gd name="T3" fmla="*/ 180 h 180"/>
                  <a:gd name="T4" fmla="*/ 2178 w 2178"/>
                  <a:gd name="T5" fmla="*/ 0 h 180"/>
                  <a:gd name="T6" fmla="*/ 0 w 2178"/>
                  <a:gd name="T7" fmla="*/ 42 h 180"/>
                </a:gdLst>
                <a:ahLst/>
                <a:cxnLst>
                  <a:cxn ang="0">
                    <a:pos x="T0" y="T1"/>
                  </a:cxn>
                  <a:cxn ang="0">
                    <a:pos x="T2" y="T3"/>
                  </a:cxn>
                  <a:cxn ang="0">
                    <a:pos x="T4" y="T5"/>
                  </a:cxn>
                  <a:cxn ang="0">
                    <a:pos x="T6" y="T7"/>
                  </a:cxn>
                </a:cxnLst>
                <a:rect l="0" t="0" r="r" b="b"/>
                <a:pathLst>
                  <a:path w="2178" h="180">
                    <a:moveTo>
                      <a:pt x="0" y="42"/>
                    </a:moveTo>
                    <a:lnTo>
                      <a:pt x="0" y="180"/>
                    </a:lnTo>
                    <a:lnTo>
                      <a:pt x="2178" y="0"/>
                    </a:lnTo>
                    <a:lnTo>
                      <a:pt x="0" y="42"/>
                    </a:lnTo>
                    <a:close/>
                  </a:path>
                </a:pathLst>
              </a:custGeom>
              <a:solidFill>
                <a:srgbClr val="800000"/>
              </a:solidFill>
              <a:ln w="12700">
                <a:solidFill>
                  <a:srgbClr val="800000"/>
                </a:solidFill>
                <a:round/>
                <a:headEnd/>
                <a:tailEnd/>
              </a:ln>
            </p:spPr>
            <p:txBody>
              <a:bodyPr/>
              <a:lstStyle/>
              <a:p>
                <a:endParaRPr lang="zh-CN" altLang="en-US"/>
              </a:p>
            </p:txBody>
          </p:sp>
        </p:grpSp>
        <p:grpSp>
          <p:nvGrpSpPr>
            <p:cNvPr id="13360" name="Group 76"/>
            <p:cNvGrpSpPr>
              <a:grpSpLocks noChangeAspect="1"/>
            </p:cNvGrpSpPr>
            <p:nvPr/>
          </p:nvGrpSpPr>
          <p:grpSpPr bwMode="auto">
            <a:xfrm>
              <a:off x="8749" y="2480"/>
              <a:ext cx="1610" cy="1627"/>
              <a:chOff x="8749" y="2480"/>
              <a:chExt cx="1610" cy="1627"/>
            </a:xfrm>
          </p:grpSpPr>
          <p:sp>
            <p:nvSpPr>
              <p:cNvPr id="13361" name="Oval 77"/>
              <p:cNvSpPr>
                <a:spLocks noChangeAspect="1" noChangeArrowheads="1"/>
              </p:cNvSpPr>
              <p:nvPr/>
            </p:nvSpPr>
            <p:spPr bwMode="auto">
              <a:xfrm>
                <a:off x="8749" y="2480"/>
                <a:ext cx="1610" cy="1627"/>
              </a:xfrm>
              <a:prstGeom prst="ellipse">
                <a:avLst/>
              </a:prstGeom>
              <a:solidFill>
                <a:srgbClr val="000000"/>
              </a:solidFill>
              <a:ln w="12700">
                <a:solidFill>
                  <a:srgbClr val="000000"/>
                </a:solidFill>
                <a:round/>
                <a:headEnd/>
                <a:tailEnd/>
              </a:ln>
            </p:spPr>
            <p:txBody>
              <a:bodyPr/>
              <a:lstStyle/>
              <a:p>
                <a:endParaRPr lang="zh-CN" altLang="en-US"/>
              </a:p>
            </p:txBody>
          </p:sp>
          <p:sp>
            <p:nvSpPr>
              <p:cNvPr id="13362" name="Freeform 78"/>
              <p:cNvSpPr>
                <a:spLocks noChangeAspect="1" noChangeArrowheads="1"/>
              </p:cNvSpPr>
              <p:nvPr/>
            </p:nvSpPr>
            <p:spPr bwMode="auto">
              <a:xfrm>
                <a:off x="9424" y="3537"/>
                <a:ext cx="282" cy="348"/>
              </a:xfrm>
              <a:custGeom>
                <a:avLst/>
                <a:gdLst>
                  <a:gd name="T0" fmla="*/ 0 w 282"/>
                  <a:gd name="T1" fmla="*/ 323 h 348"/>
                  <a:gd name="T2" fmla="*/ 110 w 282"/>
                  <a:gd name="T3" fmla="*/ 0 h 348"/>
                  <a:gd name="T4" fmla="*/ 177 w 282"/>
                  <a:gd name="T5" fmla="*/ 0 h 348"/>
                  <a:gd name="T6" fmla="*/ 282 w 282"/>
                  <a:gd name="T7" fmla="*/ 335 h 348"/>
                  <a:gd name="T8" fmla="*/ 145 w 282"/>
                  <a:gd name="T9" fmla="*/ 348 h 348"/>
                  <a:gd name="T10" fmla="*/ 0 w 282"/>
                  <a:gd name="T11" fmla="*/ 323 h 348"/>
                </a:gdLst>
                <a:ahLst/>
                <a:cxnLst>
                  <a:cxn ang="0">
                    <a:pos x="T0" y="T1"/>
                  </a:cxn>
                  <a:cxn ang="0">
                    <a:pos x="T2" y="T3"/>
                  </a:cxn>
                  <a:cxn ang="0">
                    <a:pos x="T4" y="T5"/>
                  </a:cxn>
                  <a:cxn ang="0">
                    <a:pos x="T6" y="T7"/>
                  </a:cxn>
                  <a:cxn ang="0">
                    <a:pos x="T8" y="T9"/>
                  </a:cxn>
                  <a:cxn ang="0">
                    <a:pos x="T10" y="T11"/>
                  </a:cxn>
                </a:cxnLst>
                <a:rect l="0" t="0" r="r" b="b"/>
                <a:pathLst>
                  <a:path w="282" h="348">
                    <a:moveTo>
                      <a:pt x="0" y="323"/>
                    </a:moveTo>
                    <a:lnTo>
                      <a:pt x="110" y="0"/>
                    </a:lnTo>
                    <a:lnTo>
                      <a:pt x="177" y="0"/>
                    </a:lnTo>
                    <a:lnTo>
                      <a:pt x="282" y="335"/>
                    </a:lnTo>
                    <a:lnTo>
                      <a:pt x="145" y="348"/>
                    </a:lnTo>
                    <a:lnTo>
                      <a:pt x="0" y="323"/>
                    </a:lnTo>
                    <a:close/>
                  </a:path>
                </a:pathLst>
              </a:custGeom>
              <a:solidFill>
                <a:srgbClr val="FF0000"/>
              </a:solidFill>
              <a:ln w="12700">
                <a:solidFill>
                  <a:srgbClr val="000000"/>
                </a:solidFill>
                <a:round/>
                <a:headEnd/>
                <a:tailEnd/>
              </a:ln>
            </p:spPr>
            <p:txBody>
              <a:bodyPr/>
              <a:lstStyle/>
              <a:p>
                <a:endParaRPr lang="zh-CN" altLang="en-US"/>
              </a:p>
            </p:txBody>
          </p:sp>
          <p:sp>
            <p:nvSpPr>
              <p:cNvPr id="13363" name="Freeform 79"/>
              <p:cNvSpPr>
                <a:spLocks noChangeAspect="1" noChangeArrowheads="1"/>
              </p:cNvSpPr>
              <p:nvPr/>
            </p:nvSpPr>
            <p:spPr bwMode="auto">
              <a:xfrm>
                <a:off x="9409" y="2697"/>
                <a:ext cx="287" cy="348"/>
              </a:xfrm>
              <a:custGeom>
                <a:avLst/>
                <a:gdLst>
                  <a:gd name="T0" fmla="*/ 0 w 287"/>
                  <a:gd name="T1" fmla="*/ 25 h 348"/>
                  <a:gd name="T2" fmla="*/ 115 w 287"/>
                  <a:gd name="T3" fmla="*/ 348 h 348"/>
                  <a:gd name="T4" fmla="*/ 180 w 287"/>
                  <a:gd name="T5" fmla="*/ 348 h 348"/>
                  <a:gd name="T6" fmla="*/ 287 w 287"/>
                  <a:gd name="T7" fmla="*/ 15 h 348"/>
                  <a:gd name="T8" fmla="*/ 147 w 287"/>
                  <a:gd name="T9" fmla="*/ 0 h 348"/>
                  <a:gd name="T10" fmla="*/ 0 w 287"/>
                  <a:gd name="T11" fmla="*/ 25 h 348"/>
                </a:gdLst>
                <a:ahLst/>
                <a:cxnLst>
                  <a:cxn ang="0">
                    <a:pos x="T0" y="T1"/>
                  </a:cxn>
                  <a:cxn ang="0">
                    <a:pos x="T2" y="T3"/>
                  </a:cxn>
                  <a:cxn ang="0">
                    <a:pos x="T4" y="T5"/>
                  </a:cxn>
                  <a:cxn ang="0">
                    <a:pos x="T6" y="T7"/>
                  </a:cxn>
                  <a:cxn ang="0">
                    <a:pos x="T8" y="T9"/>
                  </a:cxn>
                  <a:cxn ang="0">
                    <a:pos x="T10" y="T11"/>
                  </a:cxn>
                </a:cxnLst>
                <a:rect l="0" t="0" r="r" b="b"/>
                <a:pathLst>
                  <a:path w="287" h="348">
                    <a:moveTo>
                      <a:pt x="0" y="25"/>
                    </a:moveTo>
                    <a:lnTo>
                      <a:pt x="115" y="348"/>
                    </a:lnTo>
                    <a:lnTo>
                      <a:pt x="180" y="348"/>
                    </a:lnTo>
                    <a:lnTo>
                      <a:pt x="287" y="15"/>
                    </a:lnTo>
                    <a:lnTo>
                      <a:pt x="147" y="0"/>
                    </a:lnTo>
                    <a:lnTo>
                      <a:pt x="0" y="25"/>
                    </a:lnTo>
                    <a:close/>
                  </a:path>
                </a:pathLst>
              </a:custGeom>
              <a:solidFill>
                <a:srgbClr val="FF0000"/>
              </a:solidFill>
              <a:ln w="12700">
                <a:solidFill>
                  <a:srgbClr val="000000"/>
                </a:solidFill>
                <a:round/>
                <a:headEnd/>
                <a:tailEnd/>
              </a:ln>
            </p:spPr>
            <p:txBody>
              <a:bodyPr/>
              <a:lstStyle/>
              <a:p>
                <a:endParaRPr lang="zh-CN" altLang="en-US"/>
              </a:p>
            </p:txBody>
          </p:sp>
          <p:sp>
            <p:nvSpPr>
              <p:cNvPr id="13364" name="Freeform 80"/>
              <p:cNvSpPr>
                <a:spLocks noChangeAspect="1" noChangeArrowheads="1"/>
              </p:cNvSpPr>
              <p:nvPr/>
            </p:nvSpPr>
            <p:spPr bwMode="auto">
              <a:xfrm>
                <a:off x="9794" y="3142"/>
                <a:ext cx="345" cy="283"/>
              </a:xfrm>
              <a:custGeom>
                <a:avLst/>
                <a:gdLst>
                  <a:gd name="T0" fmla="*/ 320 w 345"/>
                  <a:gd name="T1" fmla="*/ 0 h 283"/>
                  <a:gd name="T2" fmla="*/ 0 w 345"/>
                  <a:gd name="T3" fmla="*/ 113 h 283"/>
                  <a:gd name="T4" fmla="*/ 0 w 345"/>
                  <a:gd name="T5" fmla="*/ 180 h 283"/>
                  <a:gd name="T6" fmla="*/ 330 w 345"/>
                  <a:gd name="T7" fmla="*/ 283 h 283"/>
                  <a:gd name="T8" fmla="*/ 345 w 345"/>
                  <a:gd name="T9" fmla="*/ 148 h 283"/>
                  <a:gd name="T10" fmla="*/ 320 w 345"/>
                  <a:gd name="T11" fmla="*/ 0 h 283"/>
                </a:gdLst>
                <a:ahLst/>
                <a:cxnLst>
                  <a:cxn ang="0">
                    <a:pos x="T0" y="T1"/>
                  </a:cxn>
                  <a:cxn ang="0">
                    <a:pos x="T2" y="T3"/>
                  </a:cxn>
                  <a:cxn ang="0">
                    <a:pos x="T4" y="T5"/>
                  </a:cxn>
                  <a:cxn ang="0">
                    <a:pos x="T6" y="T7"/>
                  </a:cxn>
                  <a:cxn ang="0">
                    <a:pos x="T8" y="T9"/>
                  </a:cxn>
                  <a:cxn ang="0">
                    <a:pos x="T10" y="T11"/>
                  </a:cxn>
                </a:cxnLst>
                <a:rect l="0" t="0" r="r" b="b"/>
                <a:pathLst>
                  <a:path w="345" h="283">
                    <a:moveTo>
                      <a:pt x="320" y="0"/>
                    </a:moveTo>
                    <a:lnTo>
                      <a:pt x="0" y="113"/>
                    </a:lnTo>
                    <a:lnTo>
                      <a:pt x="0" y="180"/>
                    </a:lnTo>
                    <a:lnTo>
                      <a:pt x="330" y="283"/>
                    </a:lnTo>
                    <a:lnTo>
                      <a:pt x="345" y="148"/>
                    </a:lnTo>
                    <a:lnTo>
                      <a:pt x="320" y="0"/>
                    </a:lnTo>
                    <a:close/>
                  </a:path>
                </a:pathLst>
              </a:custGeom>
              <a:solidFill>
                <a:srgbClr val="FF0000"/>
              </a:solidFill>
              <a:ln w="12700">
                <a:solidFill>
                  <a:srgbClr val="000000"/>
                </a:solidFill>
                <a:round/>
                <a:headEnd/>
                <a:tailEnd/>
              </a:ln>
            </p:spPr>
            <p:txBody>
              <a:bodyPr/>
              <a:lstStyle/>
              <a:p>
                <a:endParaRPr lang="zh-CN" altLang="en-US"/>
              </a:p>
            </p:txBody>
          </p:sp>
          <p:sp>
            <p:nvSpPr>
              <p:cNvPr id="13365" name="Freeform 81"/>
              <p:cNvSpPr>
                <a:spLocks noChangeAspect="1" noChangeArrowheads="1"/>
              </p:cNvSpPr>
              <p:nvPr/>
            </p:nvSpPr>
            <p:spPr bwMode="auto">
              <a:xfrm>
                <a:off x="8969" y="3142"/>
                <a:ext cx="345" cy="283"/>
              </a:xfrm>
              <a:custGeom>
                <a:avLst/>
                <a:gdLst>
                  <a:gd name="T0" fmla="*/ 25 w 345"/>
                  <a:gd name="T1" fmla="*/ 0 h 283"/>
                  <a:gd name="T2" fmla="*/ 345 w 345"/>
                  <a:gd name="T3" fmla="*/ 113 h 283"/>
                  <a:gd name="T4" fmla="*/ 345 w 345"/>
                  <a:gd name="T5" fmla="*/ 180 h 283"/>
                  <a:gd name="T6" fmla="*/ 12 w 345"/>
                  <a:gd name="T7" fmla="*/ 283 h 283"/>
                  <a:gd name="T8" fmla="*/ 0 w 345"/>
                  <a:gd name="T9" fmla="*/ 148 h 283"/>
                  <a:gd name="T10" fmla="*/ 25 w 345"/>
                  <a:gd name="T11" fmla="*/ 0 h 283"/>
                </a:gdLst>
                <a:ahLst/>
                <a:cxnLst>
                  <a:cxn ang="0">
                    <a:pos x="T0" y="T1"/>
                  </a:cxn>
                  <a:cxn ang="0">
                    <a:pos x="T2" y="T3"/>
                  </a:cxn>
                  <a:cxn ang="0">
                    <a:pos x="T4" y="T5"/>
                  </a:cxn>
                  <a:cxn ang="0">
                    <a:pos x="T6" y="T7"/>
                  </a:cxn>
                  <a:cxn ang="0">
                    <a:pos x="T8" y="T9"/>
                  </a:cxn>
                  <a:cxn ang="0">
                    <a:pos x="T10" y="T11"/>
                  </a:cxn>
                </a:cxnLst>
                <a:rect l="0" t="0" r="r" b="b"/>
                <a:pathLst>
                  <a:path w="345" h="283">
                    <a:moveTo>
                      <a:pt x="25" y="0"/>
                    </a:moveTo>
                    <a:lnTo>
                      <a:pt x="345" y="113"/>
                    </a:lnTo>
                    <a:lnTo>
                      <a:pt x="345" y="180"/>
                    </a:lnTo>
                    <a:lnTo>
                      <a:pt x="12" y="283"/>
                    </a:lnTo>
                    <a:lnTo>
                      <a:pt x="0" y="148"/>
                    </a:lnTo>
                    <a:lnTo>
                      <a:pt x="25" y="0"/>
                    </a:lnTo>
                    <a:close/>
                  </a:path>
                </a:pathLst>
              </a:custGeom>
              <a:solidFill>
                <a:srgbClr val="FF0000"/>
              </a:solidFill>
              <a:ln w="12700">
                <a:solidFill>
                  <a:srgbClr val="000000"/>
                </a:solidFill>
                <a:round/>
                <a:headEnd/>
                <a:tailEnd/>
              </a:ln>
            </p:spPr>
            <p:txBody>
              <a:bodyPr/>
              <a:lstStyle/>
              <a:p>
                <a:endParaRPr lang="zh-CN" altLang="en-US"/>
              </a:p>
            </p:txBody>
          </p:sp>
          <p:sp>
            <p:nvSpPr>
              <p:cNvPr id="13366" name="Oval 82"/>
              <p:cNvSpPr>
                <a:spLocks noChangeAspect="1" noChangeArrowheads="1"/>
              </p:cNvSpPr>
              <p:nvPr/>
            </p:nvSpPr>
            <p:spPr bwMode="auto">
              <a:xfrm>
                <a:off x="8966" y="2692"/>
                <a:ext cx="1163" cy="1180"/>
              </a:xfrm>
              <a:prstGeom prst="ellipse">
                <a:avLst/>
              </a:prstGeom>
              <a:noFill/>
              <a:ln w="25400">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nvGrpSpPr>
              <p:cNvPr id="13367" name="Group 83"/>
              <p:cNvGrpSpPr>
                <a:grpSpLocks noChangeAspect="1"/>
              </p:cNvGrpSpPr>
              <p:nvPr/>
            </p:nvGrpSpPr>
            <p:grpSpPr bwMode="auto">
              <a:xfrm>
                <a:off x="9331" y="3057"/>
                <a:ext cx="438" cy="450"/>
                <a:chOff x="9331" y="3057"/>
                <a:chExt cx="438" cy="450"/>
              </a:xfrm>
            </p:grpSpPr>
            <p:sp>
              <p:nvSpPr>
                <p:cNvPr id="13368" name="Oval 84"/>
                <p:cNvSpPr>
                  <a:spLocks noChangeAspect="1" noChangeArrowheads="1"/>
                </p:cNvSpPr>
                <p:nvPr/>
              </p:nvSpPr>
              <p:spPr bwMode="auto">
                <a:xfrm>
                  <a:off x="9331" y="3057"/>
                  <a:ext cx="438" cy="450"/>
                </a:xfrm>
                <a:prstGeom prst="ellipse">
                  <a:avLst/>
                </a:prstGeom>
                <a:solidFill>
                  <a:srgbClr val="000000"/>
                </a:solidFill>
                <a:ln w="25400">
                  <a:solidFill>
                    <a:srgbClr val="FFFFFF"/>
                  </a:solidFill>
                  <a:round/>
                  <a:headEnd/>
                  <a:tailEnd/>
                </a:ln>
              </p:spPr>
              <p:txBody>
                <a:bodyPr/>
                <a:lstStyle/>
                <a:p>
                  <a:endParaRPr lang="zh-CN" altLang="en-US"/>
                </a:p>
              </p:txBody>
            </p:sp>
            <p:sp>
              <p:nvSpPr>
                <p:cNvPr id="13369" name="Oval 85"/>
                <p:cNvSpPr>
                  <a:spLocks noChangeAspect="1" noChangeArrowheads="1"/>
                </p:cNvSpPr>
                <p:nvPr/>
              </p:nvSpPr>
              <p:spPr bwMode="auto">
                <a:xfrm>
                  <a:off x="9419" y="3152"/>
                  <a:ext cx="252" cy="263"/>
                </a:xfrm>
                <a:prstGeom prst="ellipse">
                  <a:avLst/>
                </a:prstGeom>
                <a:solidFill>
                  <a:srgbClr val="000000"/>
                </a:solidFill>
                <a:ln w="25400">
                  <a:solidFill>
                    <a:srgbClr val="FFFFFF"/>
                  </a:solidFill>
                  <a:round/>
                  <a:headEnd/>
                  <a:tailEnd/>
                </a:ln>
              </p:spPr>
              <p:txBody>
                <a:bodyPr/>
                <a:lstStyle/>
                <a:p>
                  <a:endParaRPr lang="zh-CN" altLang="en-US"/>
                </a:p>
              </p:txBody>
            </p:sp>
          </p:grpSp>
        </p:grpSp>
        <p:grpSp>
          <p:nvGrpSpPr>
            <p:cNvPr id="13370" name="Group 86"/>
            <p:cNvGrpSpPr>
              <a:grpSpLocks noChangeAspect="1"/>
            </p:cNvGrpSpPr>
            <p:nvPr/>
          </p:nvGrpSpPr>
          <p:grpSpPr bwMode="auto">
            <a:xfrm>
              <a:off x="2499" y="2480"/>
              <a:ext cx="1612" cy="1627"/>
              <a:chOff x="2499" y="2480"/>
              <a:chExt cx="1612" cy="1627"/>
            </a:xfrm>
          </p:grpSpPr>
          <p:sp>
            <p:nvSpPr>
              <p:cNvPr id="13371" name="Oval 87"/>
              <p:cNvSpPr>
                <a:spLocks noChangeAspect="1" noChangeArrowheads="1"/>
              </p:cNvSpPr>
              <p:nvPr/>
            </p:nvSpPr>
            <p:spPr bwMode="auto">
              <a:xfrm>
                <a:off x="2499" y="2480"/>
                <a:ext cx="1612" cy="1627"/>
              </a:xfrm>
              <a:prstGeom prst="ellipse">
                <a:avLst/>
              </a:prstGeom>
              <a:solidFill>
                <a:srgbClr val="000000"/>
              </a:solidFill>
              <a:ln w="12700">
                <a:solidFill>
                  <a:srgbClr val="000000"/>
                </a:solidFill>
                <a:round/>
                <a:headEnd/>
                <a:tailEnd/>
              </a:ln>
            </p:spPr>
            <p:txBody>
              <a:bodyPr/>
              <a:lstStyle/>
              <a:p>
                <a:endParaRPr lang="zh-CN" altLang="en-US"/>
              </a:p>
            </p:txBody>
          </p:sp>
          <p:sp>
            <p:nvSpPr>
              <p:cNvPr id="13372" name="Freeform 88"/>
              <p:cNvSpPr>
                <a:spLocks noChangeAspect="1" noChangeArrowheads="1"/>
              </p:cNvSpPr>
              <p:nvPr/>
            </p:nvSpPr>
            <p:spPr bwMode="auto">
              <a:xfrm>
                <a:off x="3179" y="3537"/>
                <a:ext cx="280" cy="348"/>
              </a:xfrm>
              <a:custGeom>
                <a:avLst/>
                <a:gdLst>
                  <a:gd name="T0" fmla="*/ 0 w 280"/>
                  <a:gd name="T1" fmla="*/ 323 h 348"/>
                  <a:gd name="T2" fmla="*/ 107 w 280"/>
                  <a:gd name="T3" fmla="*/ 0 h 348"/>
                  <a:gd name="T4" fmla="*/ 175 w 280"/>
                  <a:gd name="T5" fmla="*/ 0 h 348"/>
                  <a:gd name="T6" fmla="*/ 280 w 280"/>
                  <a:gd name="T7" fmla="*/ 335 h 348"/>
                  <a:gd name="T8" fmla="*/ 145 w 280"/>
                  <a:gd name="T9" fmla="*/ 348 h 348"/>
                  <a:gd name="T10" fmla="*/ 0 w 280"/>
                  <a:gd name="T11" fmla="*/ 323 h 348"/>
                </a:gdLst>
                <a:ahLst/>
                <a:cxnLst>
                  <a:cxn ang="0">
                    <a:pos x="T0" y="T1"/>
                  </a:cxn>
                  <a:cxn ang="0">
                    <a:pos x="T2" y="T3"/>
                  </a:cxn>
                  <a:cxn ang="0">
                    <a:pos x="T4" y="T5"/>
                  </a:cxn>
                  <a:cxn ang="0">
                    <a:pos x="T6" y="T7"/>
                  </a:cxn>
                  <a:cxn ang="0">
                    <a:pos x="T8" y="T9"/>
                  </a:cxn>
                  <a:cxn ang="0">
                    <a:pos x="T10" y="T11"/>
                  </a:cxn>
                </a:cxnLst>
                <a:rect l="0" t="0" r="r" b="b"/>
                <a:pathLst>
                  <a:path w="280" h="348">
                    <a:moveTo>
                      <a:pt x="0" y="323"/>
                    </a:moveTo>
                    <a:lnTo>
                      <a:pt x="107" y="0"/>
                    </a:lnTo>
                    <a:lnTo>
                      <a:pt x="175" y="0"/>
                    </a:lnTo>
                    <a:lnTo>
                      <a:pt x="280" y="335"/>
                    </a:lnTo>
                    <a:lnTo>
                      <a:pt x="145" y="348"/>
                    </a:lnTo>
                    <a:lnTo>
                      <a:pt x="0" y="323"/>
                    </a:lnTo>
                    <a:close/>
                  </a:path>
                </a:pathLst>
              </a:custGeom>
              <a:solidFill>
                <a:srgbClr val="FF0000"/>
              </a:solidFill>
              <a:ln w="12700">
                <a:solidFill>
                  <a:srgbClr val="000000"/>
                </a:solidFill>
                <a:round/>
                <a:headEnd/>
                <a:tailEnd/>
              </a:ln>
            </p:spPr>
            <p:txBody>
              <a:bodyPr/>
              <a:lstStyle/>
              <a:p>
                <a:endParaRPr lang="zh-CN" altLang="en-US"/>
              </a:p>
            </p:txBody>
          </p:sp>
          <p:sp>
            <p:nvSpPr>
              <p:cNvPr id="13373" name="Freeform 89"/>
              <p:cNvSpPr>
                <a:spLocks noChangeAspect="1" noChangeArrowheads="1"/>
              </p:cNvSpPr>
              <p:nvPr/>
            </p:nvSpPr>
            <p:spPr bwMode="auto">
              <a:xfrm>
                <a:off x="3161" y="2697"/>
                <a:ext cx="290" cy="348"/>
              </a:xfrm>
              <a:custGeom>
                <a:avLst/>
                <a:gdLst>
                  <a:gd name="T0" fmla="*/ 0 w 290"/>
                  <a:gd name="T1" fmla="*/ 25 h 348"/>
                  <a:gd name="T2" fmla="*/ 115 w 290"/>
                  <a:gd name="T3" fmla="*/ 348 h 348"/>
                  <a:gd name="T4" fmla="*/ 185 w 290"/>
                  <a:gd name="T5" fmla="*/ 348 h 348"/>
                  <a:gd name="T6" fmla="*/ 290 w 290"/>
                  <a:gd name="T7" fmla="*/ 15 h 348"/>
                  <a:gd name="T8" fmla="*/ 150 w 290"/>
                  <a:gd name="T9" fmla="*/ 0 h 348"/>
                  <a:gd name="T10" fmla="*/ 0 w 290"/>
                  <a:gd name="T11" fmla="*/ 25 h 348"/>
                </a:gdLst>
                <a:ahLst/>
                <a:cxnLst>
                  <a:cxn ang="0">
                    <a:pos x="T0" y="T1"/>
                  </a:cxn>
                  <a:cxn ang="0">
                    <a:pos x="T2" y="T3"/>
                  </a:cxn>
                  <a:cxn ang="0">
                    <a:pos x="T4" y="T5"/>
                  </a:cxn>
                  <a:cxn ang="0">
                    <a:pos x="T6" y="T7"/>
                  </a:cxn>
                  <a:cxn ang="0">
                    <a:pos x="T8" y="T9"/>
                  </a:cxn>
                  <a:cxn ang="0">
                    <a:pos x="T10" y="T11"/>
                  </a:cxn>
                </a:cxnLst>
                <a:rect l="0" t="0" r="r" b="b"/>
                <a:pathLst>
                  <a:path w="290" h="348">
                    <a:moveTo>
                      <a:pt x="0" y="25"/>
                    </a:moveTo>
                    <a:lnTo>
                      <a:pt x="115" y="348"/>
                    </a:lnTo>
                    <a:lnTo>
                      <a:pt x="185" y="348"/>
                    </a:lnTo>
                    <a:lnTo>
                      <a:pt x="290" y="15"/>
                    </a:lnTo>
                    <a:lnTo>
                      <a:pt x="150" y="0"/>
                    </a:lnTo>
                    <a:lnTo>
                      <a:pt x="0" y="25"/>
                    </a:lnTo>
                    <a:close/>
                  </a:path>
                </a:pathLst>
              </a:custGeom>
              <a:solidFill>
                <a:srgbClr val="FF0000"/>
              </a:solidFill>
              <a:ln w="12700">
                <a:solidFill>
                  <a:srgbClr val="000000"/>
                </a:solidFill>
                <a:round/>
                <a:headEnd/>
                <a:tailEnd/>
              </a:ln>
            </p:spPr>
            <p:txBody>
              <a:bodyPr/>
              <a:lstStyle/>
              <a:p>
                <a:endParaRPr lang="zh-CN" altLang="en-US"/>
              </a:p>
            </p:txBody>
          </p:sp>
          <p:sp>
            <p:nvSpPr>
              <p:cNvPr id="13374" name="Freeform 90"/>
              <p:cNvSpPr>
                <a:spLocks noChangeAspect="1" noChangeArrowheads="1"/>
              </p:cNvSpPr>
              <p:nvPr/>
            </p:nvSpPr>
            <p:spPr bwMode="auto">
              <a:xfrm>
                <a:off x="3546" y="3142"/>
                <a:ext cx="348" cy="283"/>
              </a:xfrm>
              <a:custGeom>
                <a:avLst/>
                <a:gdLst>
                  <a:gd name="T0" fmla="*/ 323 w 348"/>
                  <a:gd name="T1" fmla="*/ 0 h 283"/>
                  <a:gd name="T2" fmla="*/ 0 w 348"/>
                  <a:gd name="T3" fmla="*/ 113 h 283"/>
                  <a:gd name="T4" fmla="*/ 0 w 348"/>
                  <a:gd name="T5" fmla="*/ 180 h 283"/>
                  <a:gd name="T6" fmla="*/ 333 w 348"/>
                  <a:gd name="T7" fmla="*/ 283 h 283"/>
                  <a:gd name="T8" fmla="*/ 348 w 348"/>
                  <a:gd name="T9" fmla="*/ 148 h 283"/>
                  <a:gd name="T10" fmla="*/ 323 w 348"/>
                  <a:gd name="T11" fmla="*/ 0 h 283"/>
                </a:gdLst>
                <a:ahLst/>
                <a:cxnLst>
                  <a:cxn ang="0">
                    <a:pos x="T0" y="T1"/>
                  </a:cxn>
                  <a:cxn ang="0">
                    <a:pos x="T2" y="T3"/>
                  </a:cxn>
                  <a:cxn ang="0">
                    <a:pos x="T4" y="T5"/>
                  </a:cxn>
                  <a:cxn ang="0">
                    <a:pos x="T6" y="T7"/>
                  </a:cxn>
                  <a:cxn ang="0">
                    <a:pos x="T8" y="T9"/>
                  </a:cxn>
                  <a:cxn ang="0">
                    <a:pos x="T10" y="T11"/>
                  </a:cxn>
                </a:cxnLst>
                <a:rect l="0" t="0" r="r" b="b"/>
                <a:pathLst>
                  <a:path w="348" h="283">
                    <a:moveTo>
                      <a:pt x="323" y="0"/>
                    </a:moveTo>
                    <a:lnTo>
                      <a:pt x="0" y="113"/>
                    </a:lnTo>
                    <a:lnTo>
                      <a:pt x="0" y="180"/>
                    </a:lnTo>
                    <a:lnTo>
                      <a:pt x="333" y="283"/>
                    </a:lnTo>
                    <a:lnTo>
                      <a:pt x="348" y="148"/>
                    </a:lnTo>
                    <a:lnTo>
                      <a:pt x="323" y="0"/>
                    </a:lnTo>
                    <a:close/>
                  </a:path>
                </a:pathLst>
              </a:custGeom>
              <a:solidFill>
                <a:srgbClr val="FF0000"/>
              </a:solidFill>
              <a:ln w="12700">
                <a:solidFill>
                  <a:srgbClr val="000000"/>
                </a:solidFill>
                <a:round/>
                <a:headEnd/>
                <a:tailEnd/>
              </a:ln>
            </p:spPr>
            <p:txBody>
              <a:bodyPr/>
              <a:lstStyle/>
              <a:p>
                <a:endParaRPr lang="zh-CN" altLang="en-US"/>
              </a:p>
            </p:txBody>
          </p:sp>
          <p:sp>
            <p:nvSpPr>
              <p:cNvPr id="13375" name="Freeform 91"/>
              <p:cNvSpPr>
                <a:spLocks noChangeAspect="1" noChangeArrowheads="1"/>
              </p:cNvSpPr>
              <p:nvPr/>
            </p:nvSpPr>
            <p:spPr bwMode="auto">
              <a:xfrm>
                <a:off x="2719" y="3142"/>
                <a:ext cx="347" cy="283"/>
              </a:xfrm>
              <a:custGeom>
                <a:avLst/>
                <a:gdLst>
                  <a:gd name="T0" fmla="*/ 25 w 347"/>
                  <a:gd name="T1" fmla="*/ 0 h 283"/>
                  <a:gd name="T2" fmla="*/ 347 w 347"/>
                  <a:gd name="T3" fmla="*/ 113 h 283"/>
                  <a:gd name="T4" fmla="*/ 347 w 347"/>
                  <a:gd name="T5" fmla="*/ 180 h 283"/>
                  <a:gd name="T6" fmla="*/ 15 w 347"/>
                  <a:gd name="T7" fmla="*/ 283 h 283"/>
                  <a:gd name="T8" fmla="*/ 0 w 347"/>
                  <a:gd name="T9" fmla="*/ 148 h 283"/>
                  <a:gd name="T10" fmla="*/ 25 w 347"/>
                  <a:gd name="T11" fmla="*/ 0 h 283"/>
                </a:gdLst>
                <a:ahLst/>
                <a:cxnLst>
                  <a:cxn ang="0">
                    <a:pos x="T0" y="T1"/>
                  </a:cxn>
                  <a:cxn ang="0">
                    <a:pos x="T2" y="T3"/>
                  </a:cxn>
                  <a:cxn ang="0">
                    <a:pos x="T4" y="T5"/>
                  </a:cxn>
                  <a:cxn ang="0">
                    <a:pos x="T6" y="T7"/>
                  </a:cxn>
                  <a:cxn ang="0">
                    <a:pos x="T8" y="T9"/>
                  </a:cxn>
                  <a:cxn ang="0">
                    <a:pos x="T10" y="T11"/>
                  </a:cxn>
                </a:cxnLst>
                <a:rect l="0" t="0" r="r" b="b"/>
                <a:pathLst>
                  <a:path w="347" h="283">
                    <a:moveTo>
                      <a:pt x="25" y="0"/>
                    </a:moveTo>
                    <a:lnTo>
                      <a:pt x="347" y="113"/>
                    </a:lnTo>
                    <a:lnTo>
                      <a:pt x="347" y="180"/>
                    </a:lnTo>
                    <a:lnTo>
                      <a:pt x="15" y="283"/>
                    </a:lnTo>
                    <a:lnTo>
                      <a:pt x="0" y="148"/>
                    </a:lnTo>
                    <a:lnTo>
                      <a:pt x="25" y="0"/>
                    </a:lnTo>
                    <a:close/>
                  </a:path>
                </a:pathLst>
              </a:custGeom>
              <a:solidFill>
                <a:srgbClr val="FF0000"/>
              </a:solidFill>
              <a:ln w="12700">
                <a:solidFill>
                  <a:srgbClr val="000000"/>
                </a:solidFill>
                <a:round/>
                <a:headEnd/>
                <a:tailEnd/>
              </a:ln>
            </p:spPr>
            <p:txBody>
              <a:bodyPr/>
              <a:lstStyle/>
              <a:p>
                <a:endParaRPr lang="zh-CN" altLang="en-US"/>
              </a:p>
            </p:txBody>
          </p:sp>
          <p:sp>
            <p:nvSpPr>
              <p:cNvPr id="13376" name="Oval 92"/>
              <p:cNvSpPr>
                <a:spLocks noChangeAspect="1" noChangeArrowheads="1"/>
              </p:cNvSpPr>
              <p:nvPr/>
            </p:nvSpPr>
            <p:spPr bwMode="auto">
              <a:xfrm>
                <a:off x="2716" y="2692"/>
                <a:ext cx="1165" cy="1180"/>
              </a:xfrm>
              <a:prstGeom prst="ellipse">
                <a:avLst/>
              </a:prstGeom>
              <a:noFill/>
              <a:ln w="25400">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nvGrpSpPr>
              <p:cNvPr id="13377" name="Group 93"/>
              <p:cNvGrpSpPr>
                <a:grpSpLocks noChangeAspect="1"/>
              </p:cNvGrpSpPr>
              <p:nvPr/>
            </p:nvGrpSpPr>
            <p:grpSpPr bwMode="auto">
              <a:xfrm>
                <a:off x="3081" y="3057"/>
                <a:ext cx="443" cy="450"/>
                <a:chOff x="3081" y="3057"/>
                <a:chExt cx="443" cy="450"/>
              </a:xfrm>
            </p:grpSpPr>
            <p:sp>
              <p:nvSpPr>
                <p:cNvPr id="13378" name="Oval 94"/>
                <p:cNvSpPr>
                  <a:spLocks noChangeAspect="1" noChangeArrowheads="1"/>
                </p:cNvSpPr>
                <p:nvPr/>
              </p:nvSpPr>
              <p:spPr bwMode="auto">
                <a:xfrm>
                  <a:off x="3081" y="3057"/>
                  <a:ext cx="443" cy="450"/>
                </a:xfrm>
                <a:prstGeom prst="ellipse">
                  <a:avLst/>
                </a:prstGeom>
                <a:solidFill>
                  <a:srgbClr val="000000"/>
                </a:solidFill>
                <a:ln w="25400">
                  <a:solidFill>
                    <a:srgbClr val="FFFFFF"/>
                  </a:solidFill>
                  <a:round/>
                  <a:headEnd/>
                  <a:tailEnd/>
                </a:ln>
              </p:spPr>
              <p:txBody>
                <a:bodyPr/>
                <a:lstStyle/>
                <a:p>
                  <a:endParaRPr lang="zh-CN" altLang="en-US"/>
                </a:p>
              </p:txBody>
            </p:sp>
            <p:sp>
              <p:nvSpPr>
                <p:cNvPr id="13379" name="Oval 95"/>
                <p:cNvSpPr>
                  <a:spLocks noChangeAspect="1" noChangeArrowheads="1"/>
                </p:cNvSpPr>
                <p:nvPr/>
              </p:nvSpPr>
              <p:spPr bwMode="auto">
                <a:xfrm>
                  <a:off x="3174" y="3152"/>
                  <a:ext cx="250" cy="263"/>
                </a:xfrm>
                <a:prstGeom prst="ellipse">
                  <a:avLst/>
                </a:prstGeom>
                <a:solidFill>
                  <a:srgbClr val="000000"/>
                </a:solidFill>
                <a:ln w="25400">
                  <a:solidFill>
                    <a:srgbClr val="FFFFFF"/>
                  </a:solidFill>
                  <a:round/>
                  <a:headEnd/>
                  <a:tailEnd/>
                </a:ln>
              </p:spPr>
              <p:txBody>
                <a:bodyPr/>
                <a:lstStyle/>
                <a:p>
                  <a:endParaRPr lang="zh-CN" altLang="en-US"/>
                </a:p>
              </p:txBody>
            </p:sp>
          </p:grpSp>
        </p:grpSp>
      </p:grpSp>
      <p:sp>
        <p:nvSpPr>
          <p:cNvPr id="30816" name="Rectangle 96"/>
          <p:cNvSpPr>
            <a:spLocks noChangeArrowheads="1"/>
          </p:cNvSpPr>
          <p:nvPr/>
        </p:nvSpPr>
        <p:spPr bwMode="auto">
          <a:xfrm>
            <a:off x="347663" y="5416550"/>
            <a:ext cx="7383462"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4400" b="1">
                <a:solidFill>
                  <a:srgbClr val="006600"/>
                </a:solidFill>
              </a:rPr>
              <a:t>一切运动的物体都具有动能。</a:t>
            </a:r>
          </a:p>
        </p:txBody>
      </p:sp>
      <p:pic>
        <p:nvPicPr>
          <p:cNvPr id="30817" name="Picture 97" descr="流水"/>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5175" y="1155700"/>
            <a:ext cx="3352800" cy="2744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82" name="图片 26626" descr="Img24558353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0738" y="642938"/>
            <a:ext cx="3171825" cy="3379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83" name="文本框 26627"/>
          <p:cNvSpPr txBox="1">
            <a:spLocks noChangeArrowheads="1"/>
          </p:cNvSpPr>
          <p:nvPr/>
        </p:nvSpPr>
        <p:spPr bwMode="auto">
          <a:xfrm>
            <a:off x="347663" y="4475163"/>
            <a:ext cx="7991475" cy="64135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3600" b="1">
                <a:solidFill>
                  <a:srgbClr val="FF0000"/>
                </a:solidFill>
              </a:rPr>
              <a:t>子弹</a:t>
            </a:r>
            <a:r>
              <a:rPr lang="zh-CN" altLang="en-US" sz="3600" b="1"/>
              <a:t>能击穿障碍物，</a:t>
            </a:r>
            <a:r>
              <a:rPr lang="zh-CN" altLang="en-US" sz="3600" b="1">
                <a:solidFill>
                  <a:srgbClr val="FF0000"/>
                </a:solidFill>
              </a:rPr>
              <a:t>流水</a:t>
            </a:r>
            <a:r>
              <a:rPr lang="zh-CN" altLang="en-US" sz="3600" b="1"/>
              <a:t>能推动竹排</a:t>
            </a:r>
          </a:p>
        </p:txBody>
      </p:sp>
    </p:spTree>
    <p:extLst>
      <p:ext uri="{BB962C8B-B14F-4D97-AF65-F5344CB8AC3E}">
        <p14:creationId xmlns:p14="http://schemas.microsoft.com/office/powerpoint/2010/main" val="177638345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30817"/>
                                        </p:tgtEl>
                                        <p:attrNameLst>
                                          <p:attrName>style.visibility</p:attrName>
                                        </p:attrNameLst>
                                      </p:cBhvr>
                                      <p:to>
                                        <p:strVal val="visible"/>
                                      </p:to>
                                    </p:set>
                                    <p:anim calcmode="lin" valueType="num">
                                      <p:cBhvr>
                                        <p:cTn id="7" dur="500" fill="hold"/>
                                        <p:tgtEl>
                                          <p:spTgt spid="30817"/>
                                        </p:tgtEl>
                                        <p:attrNameLst>
                                          <p:attrName>ppt_x</p:attrName>
                                        </p:attrNameLst>
                                      </p:cBhvr>
                                      <p:tavLst>
                                        <p:tav tm="0">
                                          <p:val>
                                            <p:strVal val="#ppt_x"/>
                                          </p:val>
                                        </p:tav>
                                        <p:tav tm="100000">
                                          <p:val>
                                            <p:strVal val="#ppt_x"/>
                                          </p:val>
                                        </p:tav>
                                      </p:tavLst>
                                    </p:anim>
                                    <p:anim calcmode="lin" valueType="num">
                                      <p:cBhvr>
                                        <p:cTn id="8" dur="500" fill="hold"/>
                                        <p:tgtEl>
                                          <p:spTgt spid="30817"/>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nodeType="clickEffect">
                                  <p:stCondLst>
                                    <p:cond delay="0"/>
                                  </p:stCondLst>
                                  <p:childTnLst>
                                    <p:set>
                                      <p:cBhvr>
                                        <p:cTn id="12" dur="1" fill="hold">
                                          <p:stCondLst>
                                            <p:cond delay="0"/>
                                          </p:stCondLst>
                                        </p:cTn>
                                        <p:tgtEl>
                                          <p:spTgt spid="30817"/>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08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816" grpId="0"/>
    </p:bld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2" name="Group 12"/>
          <p:cNvGrpSpPr>
            <a:grpSpLocks/>
          </p:cNvGrpSpPr>
          <p:nvPr/>
        </p:nvGrpSpPr>
        <p:grpSpPr bwMode="auto">
          <a:xfrm>
            <a:off x="1884363" y="1989138"/>
            <a:ext cx="5038725" cy="1511300"/>
            <a:chOff x="431" y="1979"/>
            <a:chExt cx="3174" cy="952"/>
          </a:xfrm>
        </p:grpSpPr>
        <p:sp>
          <p:nvSpPr>
            <p:cNvPr id="14338" name="Rectangle 5"/>
            <p:cNvSpPr>
              <a:spLocks noChangeArrowheads="1"/>
            </p:cNvSpPr>
            <p:nvPr/>
          </p:nvSpPr>
          <p:spPr bwMode="auto">
            <a:xfrm>
              <a:off x="657" y="1979"/>
              <a:ext cx="2948" cy="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a:spcBef>
                  <a:spcPct val="20000"/>
                </a:spcBef>
              </a:pPr>
              <a:r>
                <a:rPr lang="zh-CN" altLang="en-US" sz="2800">
                  <a:latin typeface="黑体" pitchFamily="49" charset="-122"/>
                  <a:ea typeface="黑体" pitchFamily="49" charset="-122"/>
                </a:rPr>
                <a:t>微风吹过，树梢轻轻摇曳。</a:t>
              </a:r>
            </a:p>
          </p:txBody>
        </p:sp>
        <p:sp>
          <p:nvSpPr>
            <p:cNvPr id="14339" name="Rectangle 6"/>
            <p:cNvSpPr>
              <a:spLocks noChangeArrowheads="1"/>
            </p:cNvSpPr>
            <p:nvPr/>
          </p:nvSpPr>
          <p:spPr bwMode="auto">
            <a:xfrm>
              <a:off x="612" y="2523"/>
              <a:ext cx="2631" cy="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a:spcBef>
                  <a:spcPct val="20000"/>
                </a:spcBef>
              </a:pPr>
              <a:r>
                <a:rPr lang="zh-CN" altLang="en-US" sz="2800">
                  <a:latin typeface="黑体" pitchFamily="49" charset="-122"/>
                  <a:ea typeface="黑体" pitchFamily="49" charset="-122"/>
                </a:rPr>
                <a:t>狂风大作，树干折断。</a:t>
              </a:r>
            </a:p>
          </p:txBody>
        </p:sp>
        <p:sp>
          <p:nvSpPr>
            <p:cNvPr id="14340" name="AutoShape 10"/>
            <p:cNvSpPr>
              <a:spLocks/>
            </p:cNvSpPr>
            <p:nvPr/>
          </p:nvSpPr>
          <p:spPr bwMode="auto">
            <a:xfrm>
              <a:off x="431" y="2069"/>
              <a:ext cx="181" cy="679"/>
            </a:xfrm>
            <a:prstGeom prst="leftBrace">
              <a:avLst>
                <a:gd name="adj1" fmla="val 31175"/>
                <a:gd name="adj2" fmla="val 50000"/>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sz="4400">
                <a:solidFill>
                  <a:srgbClr val="FF0000"/>
                </a:solidFill>
                <a:latin typeface="黑体" pitchFamily="49" charset="-122"/>
                <a:ea typeface="黑体" pitchFamily="49" charset="-122"/>
              </a:endParaRPr>
            </a:p>
          </p:txBody>
        </p:sp>
      </p:grpSp>
      <p:grpSp>
        <p:nvGrpSpPr>
          <p:cNvPr id="3" name="Group 13"/>
          <p:cNvGrpSpPr>
            <a:grpSpLocks/>
          </p:cNvGrpSpPr>
          <p:nvPr/>
        </p:nvGrpSpPr>
        <p:grpSpPr bwMode="auto">
          <a:xfrm>
            <a:off x="1908175" y="3716338"/>
            <a:ext cx="5688013" cy="1512887"/>
            <a:chOff x="476" y="3067"/>
            <a:chExt cx="3583" cy="953"/>
          </a:xfrm>
        </p:grpSpPr>
        <p:sp>
          <p:nvSpPr>
            <p:cNvPr id="14342" name="Rectangle 7"/>
            <p:cNvSpPr>
              <a:spLocks noChangeArrowheads="1"/>
            </p:cNvSpPr>
            <p:nvPr/>
          </p:nvSpPr>
          <p:spPr bwMode="auto">
            <a:xfrm>
              <a:off x="657" y="3067"/>
              <a:ext cx="3402" cy="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a:spcBef>
                  <a:spcPct val="20000"/>
                </a:spcBef>
              </a:pPr>
              <a:r>
                <a:rPr lang="zh-CN" altLang="en-US" sz="2800">
                  <a:latin typeface="黑体" pitchFamily="49" charset="-122"/>
                  <a:ea typeface="黑体" pitchFamily="49" charset="-122"/>
                </a:rPr>
                <a:t>飞来的足球，人们敢用脚去踢。</a:t>
              </a:r>
            </a:p>
          </p:txBody>
        </p:sp>
        <p:sp>
          <p:nvSpPr>
            <p:cNvPr id="14343" name="Rectangle 8"/>
            <p:cNvSpPr>
              <a:spLocks noChangeArrowheads="1"/>
            </p:cNvSpPr>
            <p:nvPr/>
          </p:nvSpPr>
          <p:spPr bwMode="auto">
            <a:xfrm>
              <a:off x="657" y="3612"/>
              <a:ext cx="3084" cy="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a:spcBef>
                  <a:spcPct val="20000"/>
                </a:spcBef>
              </a:pPr>
              <a:r>
                <a:rPr lang="zh-CN" altLang="en-US" sz="2800">
                  <a:latin typeface="黑体" pitchFamily="49" charset="-122"/>
                  <a:ea typeface="黑体" pitchFamily="49" charset="-122"/>
                </a:rPr>
                <a:t>飞来的铅球，我们避让三分。</a:t>
              </a:r>
            </a:p>
          </p:txBody>
        </p:sp>
        <p:sp>
          <p:nvSpPr>
            <p:cNvPr id="14344" name="AutoShape 11"/>
            <p:cNvSpPr>
              <a:spLocks/>
            </p:cNvSpPr>
            <p:nvPr/>
          </p:nvSpPr>
          <p:spPr bwMode="auto">
            <a:xfrm>
              <a:off x="476" y="3203"/>
              <a:ext cx="181" cy="679"/>
            </a:xfrm>
            <a:prstGeom prst="leftBrace">
              <a:avLst>
                <a:gd name="adj1" fmla="val 31175"/>
                <a:gd name="adj2" fmla="val 50000"/>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sz="4400">
                <a:solidFill>
                  <a:srgbClr val="FF0000"/>
                </a:solidFill>
                <a:latin typeface="黑体" pitchFamily="49" charset="-122"/>
                <a:ea typeface="黑体" pitchFamily="49" charset="-122"/>
              </a:endParaRPr>
            </a:p>
          </p:txBody>
        </p:sp>
      </p:grpSp>
      <p:grpSp>
        <p:nvGrpSpPr>
          <p:cNvPr id="4" name="Group 20"/>
          <p:cNvGrpSpPr>
            <a:grpSpLocks/>
          </p:cNvGrpSpPr>
          <p:nvPr/>
        </p:nvGrpSpPr>
        <p:grpSpPr bwMode="auto">
          <a:xfrm>
            <a:off x="2100263" y="1917700"/>
            <a:ext cx="1008062" cy="1512888"/>
            <a:chOff x="657" y="754"/>
            <a:chExt cx="635" cy="953"/>
          </a:xfrm>
        </p:grpSpPr>
        <p:sp>
          <p:nvSpPr>
            <p:cNvPr id="14346" name="Oval 16"/>
            <p:cNvSpPr>
              <a:spLocks noChangeArrowheads="1"/>
            </p:cNvSpPr>
            <p:nvPr/>
          </p:nvSpPr>
          <p:spPr bwMode="auto">
            <a:xfrm>
              <a:off x="657" y="754"/>
              <a:ext cx="635" cy="454"/>
            </a:xfrm>
            <a:prstGeom prst="ellipse">
              <a:avLst/>
            </a:prstGeom>
            <a:noFill/>
            <a:ln w="28575">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sz="4400">
                <a:solidFill>
                  <a:srgbClr val="FF0000"/>
                </a:solidFill>
                <a:latin typeface="黑体" pitchFamily="49" charset="-122"/>
                <a:ea typeface="黑体" pitchFamily="49" charset="-122"/>
              </a:endParaRPr>
            </a:p>
          </p:txBody>
        </p:sp>
        <p:sp>
          <p:nvSpPr>
            <p:cNvPr id="14347" name="Oval 17"/>
            <p:cNvSpPr>
              <a:spLocks noChangeArrowheads="1"/>
            </p:cNvSpPr>
            <p:nvPr/>
          </p:nvSpPr>
          <p:spPr bwMode="auto">
            <a:xfrm>
              <a:off x="657" y="1253"/>
              <a:ext cx="635" cy="454"/>
            </a:xfrm>
            <a:prstGeom prst="ellipse">
              <a:avLst/>
            </a:prstGeom>
            <a:noFill/>
            <a:ln w="28575">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sz="4400">
                <a:solidFill>
                  <a:srgbClr val="FF0000"/>
                </a:solidFill>
                <a:latin typeface="黑体" pitchFamily="49" charset="-122"/>
                <a:ea typeface="黑体" pitchFamily="49" charset="-122"/>
              </a:endParaRPr>
            </a:p>
          </p:txBody>
        </p:sp>
      </p:grpSp>
      <p:grpSp>
        <p:nvGrpSpPr>
          <p:cNvPr id="5" name="Group 21"/>
          <p:cNvGrpSpPr>
            <a:grpSpLocks/>
          </p:cNvGrpSpPr>
          <p:nvPr/>
        </p:nvGrpSpPr>
        <p:grpSpPr bwMode="auto">
          <a:xfrm>
            <a:off x="3278188" y="3573463"/>
            <a:ext cx="1008062" cy="1584325"/>
            <a:chOff x="1429" y="1797"/>
            <a:chExt cx="635" cy="998"/>
          </a:xfrm>
        </p:grpSpPr>
        <p:sp>
          <p:nvSpPr>
            <p:cNvPr id="14349" name="Oval 18"/>
            <p:cNvSpPr>
              <a:spLocks noChangeArrowheads="1"/>
            </p:cNvSpPr>
            <p:nvPr/>
          </p:nvSpPr>
          <p:spPr bwMode="auto">
            <a:xfrm>
              <a:off x="1429" y="1797"/>
              <a:ext cx="635" cy="454"/>
            </a:xfrm>
            <a:prstGeom prst="ellipse">
              <a:avLst/>
            </a:prstGeom>
            <a:noFill/>
            <a:ln w="28575">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sz="4400">
                <a:solidFill>
                  <a:srgbClr val="FF0000"/>
                </a:solidFill>
                <a:latin typeface="黑体" pitchFamily="49" charset="-122"/>
                <a:ea typeface="黑体" pitchFamily="49" charset="-122"/>
              </a:endParaRPr>
            </a:p>
          </p:txBody>
        </p:sp>
        <p:sp>
          <p:nvSpPr>
            <p:cNvPr id="14350" name="Oval 19"/>
            <p:cNvSpPr>
              <a:spLocks noChangeArrowheads="1"/>
            </p:cNvSpPr>
            <p:nvPr/>
          </p:nvSpPr>
          <p:spPr bwMode="auto">
            <a:xfrm>
              <a:off x="1429" y="2341"/>
              <a:ext cx="635" cy="454"/>
            </a:xfrm>
            <a:prstGeom prst="ellipse">
              <a:avLst/>
            </a:prstGeom>
            <a:noFill/>
            <a:ln w="28575">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sz="4400">
                <a:solidFill>
                  <a:srgbClr val="FF0000"/>
                </a:solidFill>
                <a:latin typeface="黑体" pitchFamily="49" charset="-122"/>
                <a:ea typeface="黑体" pitchFamily="49" charset="-122"/>
              </a:endParaRPr>
            </a:p>
          </p:txBody>
        </p:sp>
      </p:grpSp>
    </p:spTree>
    <p:extLst>
      <p:ext uri="{BB962C8B-B14F-4D97-AF65-F5344CB8AC3E}">
        <p14:creationId xmlns:p14="http://schemas.microsoft.com/office/powerpoint/2010/main" val="80821132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文本框 4"/>
          <p:cNvSpPr txBox="1">
            <a:spLocks noChangeArrowheads="1"/>
          </p:cNvSpPr>
          <p:nvPr/>
        </p:nvSpPr>
        <p:spPr bwMode="auto">
          <a:xfrm>
            <a:off x="1525588" y="1192213"/>
            <a:ext cx="6992937" cy="1066800"/>
          </a:xfrm>
          <a:prstGeom prst="rect">
            <a:avLst/>
          </a:prstGeom>
          <a:noFill/>
          <a:ln w="9525">
            <a:noFill/>
            <a:miter lim="800000"/>
          </a:ln>
        </p:spPr>
        <p:txBody>
          <a:bodyPr>
            <a:spAutoFit/>
          </a:bodyPr>
          <a:lstStyle/>
          <a:p>
            <a:pPr>
              <a:buFont typeface="Arial" panose="020B0604020202020204" pitchFamily="34" charset="0"/>
              <a:buNone/>
              <a:defRPr/>
            </a:pPr>
            <a:r>
              <a:rPr lang="zh-CN" altLang="en-US" sz="3200" b="1" dirty="0">
                <a:effectLst>
                  <a:outerShdw blurRad="38100" dist="38100" dir="2700000" algn="tl">
                    <a:srgbClr val="C0C0C0"/>
                  </a:outerShdw>
                </a:effectLst>
                <a:latin typeface="宋体" panose="02010600030101010101" pitchFamily="2" charset="-122"/>
              </a:rPr>
              <a:t>一切物体都具有动能。动能的大小跟哪些因素有关呢？</a:t>
            </a:r>
          </a:p>
        </p:txBody>
      </p:sp>
      <p:sp>
        <p:nvSpPr>
          <p:cNvPr id="105475" name="文本框 1"/>
          <p:cNvSpPr txBox="1">
            <a:spLocks noChangeArrowheads="1"/>
          </p:cNvSpPr>
          <p:nvPr/>
        </p:nvSpPr>
        <p:spPr bwMode="auto">
          <a:xfrm>
            <a:off x="1341438" y="2346325"/>
            <a:ext cx="7378700" cy="579438"/>
          </a:xfrm>
          <a:prstGeom prst="rect">
            <a:avLst/>
          </a:prstGeom>
          <a:noFill/>
          <a:ln w="9525">
            <a:noFill/>
            <a:miter lim="800000"/>
          </a:ln>
        </p:spPr>
        <p:txBody>
          <a:bodyPr>
            <a:spAutoFit/>
          </a:bodyPr>
          <a:lstStyle/>
          <a:p>
            <a:pPr>
              <a:buFont typeface="Arial" panose="020B0604020202020204" pitchFamily="34" charset="0"/>
              <a:buNone/>
              <a:defRPr/>
            </a:pPr>
            <a:r>
              <a:rPr lang="zh-CN" altLang="en-US" sz="3200" b="1">
                <a:solidFill>
                  <a:srgbClr val="FF0000"/>
                </a:solidFill>
                <a:effectLst>
                  <a:outerShdw blurRad="38100" dist="38100" dir="2700000" algn="tl">
                    <a:srgbClr val="C0C0C0"/>
                  </a:outerShdw>
                </a:effectLst>
                <a:latin typeface="楷体" pitchFamily="49" charset="-122"/>
                <a:ea typeface="楷体" pitchFamily="49" charset="-122"/>
              </a:rPr>
              <a:t>实验：探究物体的动能跟哪些因素有关</a:t>
            </a:r>
          </a:p>
        </p:txBody>
      </p:sp>
      <p:pic>
        <p:nvPicPr>
          <p:cNvPr id="16387" name="图片 2" descr="W020140605411771780388"/>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t="11626" r="110" b="4794"/>
          <a:stretch>
            <a:fillRect/>
          </a:stretch>
        </p:blipFill>
        <p:spPr bwMode="auto">
          <a:xfrm>
            <a:off x="798513" y="2855913"/>
            <a:ext cx="8266112" cy="3452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97603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Text Box 9"/>
          <p:cNvSpPr txBox="1">
            <a:spLocks noChangeArrowheads="1"/>
          </p:cNvSpPr>
          <p:nvPr/>
        </p:nvSpPr>
        <p:spPr bwMode="auto">
          <a:xfrm>
            <a:off x="554038" y="1341438"/>
            <a:ext cx="6702425"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buFont typeface="Arial" pitchFamily="34" charset="0"/>
              <a:buNone/>
            </a:pPr>
            <a:r>
              <a:rPr lang="en-US" altLang="zh-CN" sz="2800">
                <a:latin typeface="宋体" pitchFamily="2" charset="-122"/>
              </a:rPr>
              <a:t>1</a:t>
            </a:r>
            <a:r>
              <a:rPr lang="zh-CN" altLang="en-US" sz="2800">
                <a:latin typeface="宋体" pitchFamily="2" charset="-122"/>
              </a:rPr>
              <a:t>．动能的大小跟物体运动的</a:t>
            </a:r>
            <a:r>
              <a:rPr lang="zh-CN" altLang="en-US" sz="2800" u="sng">
                <a:latin typeface="宋体" pitchFamily="2" charset="-122"/>
              </a:rPr>
              <a:t>       </a:t>
            </a:r>
            <a:r>
              <a:rPr lang="zh-CN" altLang="en-US" sz="2800">
                <a:latin typeface="宋体" pitchFamily="2" charset="-122"/>
              </a:rPr>
              <a:t>有关</a:t>
            </a:r>
          </a:p>
        </p:txBody>
      </p:sp>
      <p:sp>
        <p:nvSpPr>
          <p:cNvPr id="106499" name="Text Box 10"/>
          <p:cNvSpPr txBox="1">
            <a:spLocks noChangeArrowheads="1"/>
          </p:cNvSpPr>
          <p:nvPr/>
        </p:nvSpPr>
        <p:spPr bwMode="auto">
          <a:xfrm>
            <a:off x="658813" y="2038350"/>
            <a:ext cx="6408737"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buFont typeface="Arial" pitchFamily="34" charset="0"/>
              <a:buNone/>
            </a:pPr>
            <a:r>
              <a:rPr lang="en-US" altLang="zh-CN" sz="2800">
                <a:latin typeface="宋体" pitchFamily="2" charset="-122"/>
              </a:rPr>
              <a:t>2</a:t>
            </a:r>
            <a:r>
              <a:rPr lang="zh-CN" altLang="en-US" sz="2800">
                <a:latin typeface="宋体" pitchFamily="2" charset="-122"/>
              </a:rPr>
              <a:t>．动能的大小跟物体的 </a:t>
            </a:r>
            <a:r>
              <a:rPr lang="zh-CN" altLang="en-US" sz="2800" u="sng">
                <a:latin typeface="宋体" pitchFamily="2" charset="-122"/>
              </a:rPr>
              <a:t>     </a:t>
            </a:r>
            <a:r>
              <a:rPr lang="zh-CN" altLang="en-US" sz="2800">
                <a:latin typeface="宋体" pitchFamily="2" charset="-122"/>
              </a:rPr>
              <a:t>有关</a:t>
            </a:r>
          </a:p>
        </p:txBody>
      </p:sp>
      <p:sp>
        <p:nvSpPr>
          <p:cNvPr id="106500" name="Rectangle 18"/>
          <p:cNvSpPr>
            <a:spLocks noChangeArrowheads="1"/>
          </p:cNvSpPr>
          <p:nvPr/>
        </p:nvSpPr>
        <p:spPr bwMode="auto">
          <a:xfrm>
            <a:off x="403225" y="2724150"/>
            <a:ext cx="89535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zh-CN" altLang="en-US" sz="2800">
                <a:solidFill>
                  <a:srgbClr val="000000"/>
                </a:solidFill>
                <a:latin typeface="宋体" pitchFamily="2" charset="-122"/>
              </a:rPr>
              <a:t>提示</a:t>
            </a:r>
          </a:p>
        </p:txBody>
      </p:sp>
      <p:sp>
        <p:nvSpPr>
          <p:cNvPr id="106501" name="Rectangle 19"/>
          <p:cNvSpPr>
            <a:spLocks noChangeArrowheads="1"/>
          </p:cNvSpPr>
          <p:nvPr/>
        </p:nvSpPr>
        <p:spPr bwMode="auto">
          <a:xfrm>
            <a:off x="1096963" y="2724150"/>
            <a:ext cx="7546975"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en-US" altLang="zh-CN" sz="2800">
                <a:solidFill>
                  <a:srgbClr val="000000"/>
                </a:solidFill>
                <a:latin typeface="宋体" pitchFamily="2" charset="-122"/>
                <a:sym typeface="Wingdings" pitchFamily="2" charset="2"/>
              </a:rPr>
              <a:t>1</a:t>
            </a:r>
            <a:r>
              <a:rPr lang="zh-CN" altLang="en-US" sz="2800">
                <a:solidFill>
                  <a:srgbClr val="000000"/>
                </a:solidFill>
                <a:latin typeface="宋体" pitchFamily="2" charset="-122"/>
                <a:sym typeface="Wingdings" pitchFamily="2" charset="2"/>
              </a:rPr>
              <a:t>．</a:t>
            </a:r>
            <a:r>
              <a:rPr lang="zh-CN" altLang="en-US" sz="2800">
                <a:solidFill>
                  <a:srgbClr val="000000"/>
                </a:solidFill>
                <a:latin typeface="宋体" pitchFamily="2" charset="-122"/>
              </a:rPr>
              <a:t>考虑“</a:t>
            </a:r>
            <a:r>
              <a:rPr lang="zh-CN" altLang="en-US" sz="2800">
                <a:solidFill>
                  <a:srgbClr val="FF0000"/>
                </a:solidFill>
                <a:latin typeface="宋体" pitchFamily="2" charset="-122"/>
              </a:rPr>
              <a:t>控制变量法</a:t>
            </a:r>
            <a:r>
              <a:rPr lang="zh-CN" altLang="en-US" sz="2800">
                <a:latin typeface="宋体" pitchFamily="2" charset="-122"/>
              </a:rPr>
              <a:t>”，怎样控制物体速度？</a:t>
            </a:r>
          </a:p>
        </p:txBody>
      </p:sp>
      <p:sp>
        <p:nvSpPr>
          <p:cNvPr id="106502" name="Rectangle 20"/>
          <p:cNvSpPr>
            <a:spLocks noChangeArrowheads="1"/>
          </p:cNvSpPr>
          <p:nvPr/>
        </p:nvSpPr>
        <p:spPr bwMode="auto">
          <a:xfrm>
            <a:off x="658813" y="4538663"/>
            <a:ext cx="4494212"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buFont typeface="Arial" pitchFamily="34" charset="0"/>
              <a:buNone/>
            </a:pPr>
            <a:r>
              <a:rPr lang="en-US" altLang="zh-CN" sz="2800">
                <a:solidFill>
                  <a:srgbClr val="000000"/>
                </a:solidFill>
                <a:latin typeface="宋体" pitchFamily="2" charset="-122"/>
              </a:rPr>
              <a:t>2</a:t>
            </a:r>
            <a:r>
              <a:rPr lang="zh-CN" altLang="en-US" sz="2800">
                <a:solidFill>
                  <a:srgbClr val="000000"/>
                </a:solidFill>
                <a:latin typeface="宋体" pitchFamily="2" charset="-122"/>
              </a:rPr>
              <a:t>．怎样比较动能的大小？</a:t>
            </a:r>
            <a:endParaRPr lang="zh-CN" altLang="en-US" sz="2800" b="1">
              <a:solidFill>
                <a:srgbClr val="000000"/>
              </a:solidFill>
              <a:latin typeface="宋体" pitchFamily="2" charset="-122"/>
            </a:endParaRPr>
          </a:p>
        </p:txBody>
      </p:sp>
      <p:sp>
        <p:nvSpPr>
          <p:cNvPr id="106503" name="TextBox 11"/>
          <p:cNvSpPr txBox="1">
            <a:spLocks noChangeArrowheads="1"/>
          </p:cNvSpPr>
          <p:nvPr/>
        </p:nvSpPr>
        <p:spPr bwMode="auto">
          <a:xfrm>
            <a:off x="5233988" y="1184275"/>
            <a:ext cx="935037"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2800" b="1">
                <a:solidFill>
                  <a:srgbClr val="FF0000"/>
                </a:solidFill>
                <a:latin typeface="宋体" pitchFamily="2" charset="-122"/>
              </a:rPr>
              <a:t>速度</a:t>
            </a:r>
            <a:endParaRPr lang="zh-CN" altLang="en-US" sz="2800">
              <a:solidFill>
                <a:srgbClr val="FF0000"/>
              </a:solidFill>
            </a:endParaRPr>
          </a:p>
        </p:txBody>
      </p:sp>
      <p:sp>
        <p:nvSpPr>
          <p:cNvPr id="106504" name="TextBox 12"/>
          <p:cNvSpPr txBox="1">
            <a:spLocks noChangeArrowheads="1"/>
          </p:cNvSpPr>
          <p:nvPr/>
        </p:nvSpPr>
        <p:spPr bwMode="auto">
          <a:xfrm>
            <a:off x="4811713" y="2038350"/>
            <a:ext cx="89852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zh-CN" altLang="en-US" sz="2800" b="1">
                <a:solidFill>
                  <a:srgbClr val="FF0000"/>
                </a:solidFill>
                <a:latin typeface="宋体" pitchFamily="2" charset="-122"/>
              </a:rPr>
              <a:t>质量</a:t>
            </a:r>
            <a:endParaRPr lang="zh-CN" altLang="en-US" sz="2800">
              <a:solidFill>
                <a:srgbClr val="FF0000"/>
              </a:solidFill>
            </a:endParaRPr>
          </a:p>
        </p:txBody>
      </p:sp>
      <p:grpSp>
        <p:nvGrpSpPr>
          <p:cNvPr id="18440" name="组合 26627"/>
          <p:cNvGrpSpPr>
            <a:grpSpLocks/>
          </p:cNvGrpSpPr>
          <p:nvPr/>
        </p:nvGrpSpPr>
        <p:grpSpPr bwMode="auto">
          <a:xfrm>
            <a:off x="403225" y="282575"/>
            <a:ext cx="2376488" cy="723900"/>
            <a:chOff x="0" y="-2"/>
            <a:chExt cx="1367" cy="456"/>
          </a:xfrm>
        </p:grpSpPr>
        <p:grpSp>
          <p:nvGrpSpPr>
            <p:cNvPr id="18441" name="组合 26628"/>
            <p:cNvGrpSpPr>
              <a:grpSpLocks/>
            </p:cNvGrpSpPr>
            <p:nvPr/>
          </p:nvGrpSpPr>
          <p:grpSpPr bwMode="auto">
            <a:xfrm>
              <a:off x="87" y="0"/>
              <a:ext cx="1213" cy="454"/>
              <a:chOff x="0" y="0"/>
              <a:chExt cx="2177" cy="454"/>
            </a:xfrm>
          </p:grpSpPr>
          <p:sp>
            <p:nvSpPr>
              <p:cNvPr id="106507" name="圆角矩形 26629"/>
              <p:cNvSpPr>
                <a:spLocks noChangeArrowheads="1"/>
              </p:cNvSpPr>
              <p:nvPr/>
            </p:nvSpPr>
            <p:spPr bwMode="auto">
              <a:xfrm>
                <a:off x="0" y="0"/>
                <a:ext cx="2180" cy="454"/>
              </a:xfrm>
              <a:prstGeom prst="roundRect">
                <a:avLst>
                  <a:gd name="adj" fmla="val 16667"/>
                </a:avLst>
              </a:prstGeom>
              <a:solidFill>
                <a:srgbClr val="009900"/>
              </a:solidFill>
              <a:ln w="9525">
                <a:solidFill>
                  <a:schemeClr val="tx1"/>
                </a:solidFill>
                <a:round/>
              </a:ln>
              <a:effectLst>
                <a:outerShdw dist="71842" dir="2700000" algn="ctr" rotWithShape="0">
                  <a:schemeClr val="bg2"/>
                </a:outerShdw>
              </a:effectLst>
            </p:spPr>
            <p:txBody>
              <a:bodyPr/>
              <a:lstStyle/>
              <a:p>
                <a:pPr>
                  <a:buFont typeface="Arial" panose="020B0604020202020204" pitchFamily="34" charset="0"/>
                  <a:buNone/>
                  <a:defRPr/>
                </a:pPr>
                <a:endParaRPr lang="zh-CN" altLang="zh-CN" sz="2800">
                  <a:latin typeface="楷体" pitchFamily="49" charset="-122"/>
                  <a:ea typeface="楷体" pitchFamily="49" charset="-122"/>
                </a:endParaRPr>
              </a:p>
            </p:txBody>
          </p:sp>
          <p:sp>
            <p:nvSpPr>
              <p:cNvPr id="106508" name="圆角矩形 26630"/>
              <p:cNvSpPr>
                <a:spLocks noChangeArrowheads="1"/>
              </p:cNvSpPr>
              <p:nvPr/>
            </p:nvSpPr>
            <p:spPr bwMode="auto">
              <a:xfrm>
                <a:off x="0" y="1"/>
                <a:ext cx="2135" cy="408"/>
              </a:xfrm>
              <a:prstGeom prst="roundRect">
                <a:avLst>
                  <a:gd name="adj" fmla="val 16667"/>
                </a:avLst>
              </a:prstGeom>
              <a:gradFill rotWithShape="0">
                <a:gsLst>
                  <a:gs pos="0">
                    <a:srgbClr val="33CC33"/>
                  </a:gs>
                  <a:gs pos="50000">
                    <a:schemeClr val="bg1"/>
                  </a:gs>
                  <a:gs pos="100000">
                    <a:srgbClr val="33CC33"/>
                  </a:gs>
                </a:gsLst>
                <a:lin ang="5400000" scaled="1"/>
              </a:gradFill>
              <a:ln w="9525">
                <a:solidFill>
                  <a:srgbClr val="99CC00"/>
                </a:solidFill>
                <a:round/>
              </a:ln>
            </p:spPr>
            <p:txBody>
              <a:bodyPr/>
              <a:lstStyle/>
              <a:p>
                <a:pPr>
                  <a:buFont typeface="Arial" panose="020B0604020202020204" pitchFamily="34" charset="0"/>
                  <a:buNone/>
                  <a:defRPr/>
                </a:pPr>
                <a:endParaRPr lang="zh-CN" altLang="zh-CN" sz="2800">
                  <a:latin typeface="楷体" pitchFamily="49" charset="-122"/>
                  <a:ea typeface="楷体" pitchFamily="49" charset="-122"/>
                </a:endParaRPr>
              </a:p>
            </p:txBody>
          </p:sp>
          <p:sp>
            <p:nvSpPr>
              <p:cNvPr id="18444" name="圆角矩形 26631"/>
              <p:cNvSpPr>
                <a:spLocks noChangeArrowheads="1"/>
              </p:cNvSpPr>
              <p:nvPr/>
            </p:nvSpPr>
            <p:spPr bwMode="auto">
              <a:xfrm rot="10800000">
                <a:off x="0" y="228"/>
                <a:ext cx="2132" cy="181"/>
              </a:xfrm>
              <a:prstGeom prst="roundRect">
                <a:avLst>
                  <a:gd name="adj" fmla="val 16667"/>
                </a:avLst>
              </a:prstGeom>
              <a:gradFill rotWithShape="1">
                <a:gsLst>
                  <a:gs pos="0">
                    <a:schemeClr val="bg1"/>
                  </a:gs>
                  <a:gs pos="100000">
                    <a:schemeClr val="bg1">
                      <a:alpha val="0"/>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buFont typeface="Arial" pitchFamily="34" charset="0"/>
                  <a:buNone/>
                </a:pPr>
                <a:endParaRPr lang="zh-CN" altLang="zh-CN" sz="2800">
                  <a:latin typeface="楷体" pitchFamily="49" charset="-122"/>
                  <a:ea typeface="楷体" pitchFamily="49" charset="-122"/>
                </a:endParaRPr>
              </a:p>
            </p:txBody>
          </p:sp>
          <p:sp>
            <p:nvSpPr>
              <p:cNvPr id="18445" name="圆角矩形 26632"/>
              <p:cNvSpPr>
                <a:spLocks noChangeArrowheads="1"/>
              </p:cNvSpPr>
              <p:nvPr/>
            </p:nvSpPr>
            <p:spPr bwMode="auto">
              <a:xfrm>
                <a:off x="0" y="1"/>
                <a:ext cx="2132" cy="181"/>
              </a:xfrm>
              <a:prstGeom prst="roundRect">
                <a:avLst>
                  <a:gd name="adj" fmla="val 16667"/>
                </a:avLst>
              </a:prstGeom>
              <a:gradFill rotWithShape="1">
                <a:gsLst>
                  <a:gs pos="0">
                    <a:schemeClr val="bg1"/>
                  </a:gs>
                  <a:gs pos="100000">
                    <a:schemeClr val="bg1">
                      <a:alpha val="0"/>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buFont typeface="Arial" pitchFamily="34" charset="0"/>
                  <a:buNone/>
                </a:pPr>
                <a:endParaRPr lang="zh-CN" altLang="zh-CN" sz="2800">
                  <a:latin typeface="楷体" pitchFamily="49" charset="-122"/>
                  <a:ea typeface="楷体" pitchFamily="49" charset="-122"/>
                </a:endParaRPr>
              </a:p>
            </p:txBody>
          </p:sp>
        </p:grpSp>
        <p:sp>
          <p:nvSpPr>
            <p:cNvPr id="18446" name="矩形 26633"/>
            <p:cNvSpPr>
              <a:spLocks noChangeArrowheads="1"/>
            </p:cNvSpPr>
            <p:nvPr/>
          </p:nvSpPr>
          <p:spPr bwMode="auto">
            <a:xfrm>
              <a:off x="0" y="-2"/>
              <a:ext cx="1367" cy="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buFont typeface="Arial" pitchFamily="34" charset="0"/>
                <a:buNone/>
              </a:pPr>
              <a:r>
                <a:rPr lang="zh-CN" altLang="en-US" sz="4000" b="1">
                  <a:solidFill>
                    <a:srgbClr val="FF0000"/>
                  </a:solidFill>
                  <a:latin typeface="楷体" pitchFamily="49" charset="-122"/>
                  <a:ea typeface="楷体" pitchFamily="49" charset="-122"/>
                </a:rPr>
                <a:t>猜 想</a:t>
              </a:r>
            </a:p>
          </p:txBody>
        </p:sp>
      </p:grpSp>
      <p:sp>
        <p:nvSpPr>
          <p:cNvPr id="6" name="文本框 5"/>
          <p:cNvSpPr txBox="1">
            <a:spLocks noChangeArrowheads="1"/>
          </p:cNvSpPr>
          <p:nvPr/>
        </p:nvSpPr>
        <p:spPr bwMode="auto">
          <a:xfrm>
            <a:off x="754063" y="5056188"/>
            <a:ext cx="7332662"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zh-CN" altLang="en-US" sz="2800" b="1">
                <a:solidFill>
                  <a:srgbClr val="000000"/>
                </a:solidFill>
                <a:latin typeface="宋体" pitchFamily="2" charset="-122"/>
                <a:sym typeface="Times New Roman" pitchFamily="18" charset="0"/>
              </a:rPr>
              <a:t>根据物体推动木块在水平面上运动距离的大小</a:t>
            </a:r>
          </a:p>
          <a:p>
            <a:pPr>
              <a:spcBef>
                <a:spcPct val="50000"/>
              </a:spcBef>
            </a:pPr>
            <a:r>
              <a:rPr lang="zh-CN" altLang="en-US" sz="2800" b="1">
                <a:solidFill>
                  <a:srgbClr val="000000"/>
                </a:solidFill>
                <a:latin typeface="宋体" pitchFamily="2" charset="-122"/>
                <a:sym typeface="Times New Roman" pitchFamily="18" charset="0"/>
              </a:rPr>
              <a:t>判断物体动能的大小。</a:t>
            </a:r>
            <a:r>
              <a:rPr lang="zh-CN" altLang="en-US" sz="2800" b="1">
                <a:solidFill>
                  <a:srgbClr val="FF0000"/>
                </a:solidFill>
                <a:latin typeface="宋体" pitchFamily="2" charset="-122"/>
                <a:sym typeface="Times New Roman" pitchFamily="18" charset="0"/>
              </a:rPr>
              <a:t>转换法</a:t>
            </a:r>
            <a:r>
              <a:rPr lang="zh-CN" altLang="en-US" sz="2800" b="1">
                <a:solidFill>
                  <a:srgbClr val="000000"/>
                </a:solidFill>
                <a:latin typeface="宋体" pitchFamily="2" charset="-122"/>
                <a:sym typeface="Times New Roman" pitchFamily="18" charset="0"/>
              </a:rPr>
              <a:t>。</a:t>
            </a:r>
          </a:p>
        </p:txBody>
      </p:sp>
      <p:sp>
        <p:nvSpPr>
          <p:cNvPr id="31755" name="文本框 6"/>
          <p:cNvSpPr txBox="1">
            <a:spLocks noChangeArrowheads="1"/>
          </p:cNvSpPr>
          <p:nvPr/>
        </p:nvSpPr>
        <p:spPr bwMode="auto">
          <a:xfrm>
            <a:off x="403225" y="3248025"/>
            <a:ext cx="8405813"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800" b="1">
                <a:latin typeface="Tahoma" pitchFamily="34" charset="0"/>
              </a:rPr>
              <a:t>让钢球从斜面同一高度滚到水平面时，钢球具有相同</a:t>
            </a:r>
          </a:p>
          <a:p>
            <a:r>
              <a:rPr lang="zh-CN" altLang="en-US" sz="2800" b="1">
                <a:latin typeface="Tahoma" pitchFamily="34" charset="0"/>
              </a:rPr>
              <a:t>的速度让钢球从斜面不同高度滚到水平面时，钢球的</a:t>
            </a:r>
          </a:p>
          <a:p>
            <a:r>
              <a:rPr lang="zh-CN" altLang="en-US" sz="2800" b="1">
                <a:latin typeface="Tahoma" pitchFamily="34" charset="0"/>
              </a:rPr>
              <a:t>速度不同。</a:t>
            </a:r>
          </a:p>
        </p:txBody>
      </p:sp>
    </p:spTree>
    <p:extLst>
      <p:ext uri="{BB962C8B-B14F-4D97-AF65-F5344CB8AC3E}">
        <p14:creationId xmlns:p14="http://schemas.microsoft.com/office/powerpoint/2010/main" val="344740935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06498"/>
                                        </p:tgtEl>
                                        <p:attrNameLst>
                                          <p:attrName>style.visibility</p:attrName>
                                        </p:attrNameLst>
                                      </p:cBhvr>
                                      <p:to>
                                        <p:strVal val="visible"/>
                                      </p:to>
                                    </p:set>
                                    <p:animEffect transition="in" filter="wipe(left)">
                                      <p:cBhvr>
                                        <p:cTn id="7" dur="1000"/>
                                        <p:tgtEl>
                                          <p:spTgt spid="106498"/>
                                        </p:tgtEl>
                                      </p:cBhvr>
                                    </p:animEffect>
                                  </p:childTnLst>
                                  <p:subTnLst>
                                    <p:audio>
                                      <p:cMediaNode>
                                        <p:cTn display="0" masterRel="sameClick">
                                          <p:stCondLst>
                                            <p:cond evt="begin" delay="0">
                                              <p:tn val="5"/>
                                            </p:cond>
                                          </p:stCondLst>
                                          <p:endCondLst>
                                            <p:cond evt="onStopAudio" delay="0">
                                              <p:tgtEl>
                                                <p:sldTgt/>
                                              </p:tgtEl>
                                            </p:cond>
                                          </p:endCondLst>
                                        </p:cTn>
                                        <p:tgtEl>
                                          <p:sndTgt r:embed="rId3" name="chimes.wav"/>
                                        </p:tgtEl>
                                      </p:cMediaNode>
                                    </p:audio>
                                  </p:subTnLst>
                                </p:cTn>
                              </p:par>
                              <p:par>
                                <p:cTn id="8" presetID="22" presetClass="entr" presetSubtype="8" fill="hold" grpId="0" nodeType="withEffect">
                                  <p:stCondLst>
                                    <p:cond delay="0"/>
                                  </p:stCondLst>
                                  <p:childTnLst>
                                    <p:set>
                                      <p:cBhvr>
                                        <p:cTn id="9" dur="1" fill="hold">
                                          <p:stCondLst>
                                            <p:cond delay="0"/>
                                          </p:stCondLst>
                                        </p:cTn>
                                        <p:tgtEl>
                                          <p:spTgt spid="106499"/>
                                        </p:tgtEl>
                                        <p:attrNameLst>
                                          <p:attrName>style.visibility</p:attrName>
                                        </p:attrNameLst>
                                      </p:cBhvr>
                                      <p:to>
                                        <p:strVal val="visible"/>
                                      </p:to>
                                    </p:set>
                                    <p:animEffect transition="in" filter="wipe(left)">
                                      <p:cBhvr>
                                        <p:cTn id="10" dur="1000"/>
                                        <p:tgtEl>
                                          <p:spTgt spid="106499"/>
                                        </p:tgtEl>
                                      </p:cBhvr>
                                    </p:animEffect>
                                  </p:childTnLst>
                                  <p:subTnLst>
                                    <p:audio>
                                      <p:cMediaNode>
                                        <p:cTn display="0" masterRel="sameClick">
                                          <p:stCondLst>
                                            <p:cond evt="begin" delay="0">
                                              <p:tn val="8"/>
                                            </p:cond>
                                          </p:stCondLst>
                                          <p:endCondLst>
                                            <p:cond evt="onStopAudio" delay="0">
                                              <p:tgtEl>
                                                <p:sldTgt/>
                                              </p:tgtEl>
                                            </p:cond>
                                          </p:endCondLst>
                                        </p:cTn>
                                        <p:tgtEl>
                                          <p:sndTgt r:embed="rId3" name="chimes.wav"/>
                                        </p:tgtEl>
                                      </p:cMediaNode>
                                    </p:audio>
                                  </p:subTnLst>
                                </p:cTn>
                              </p:par>
                            </p:childTnLst>
                          </p:cTn>
                        </p:par>
                      </p:childTnLst>
                    </p:cTn>
                  </p:par>
                  <p:par>
                    <p:cTn id="11" fill="hold" nodeType="clickPar">
                      <p:stCondLst>
                        <p:cond delay="indefinite"/>
                      </p:stCondLst>
                      <p:childTnLst>
                        <p:par>
                          <p:cTn id="12" fill="hold" nodeType="withGroup">
                            <p:stCondLst>
                              <p:cond delay="0"/>
                            </p:stCondLst>
                            <p:childTnLst>
                              <p:par>
                                <p:cTn id="13" presetID="4" presetClass="entr" presetSubtype="16" fill="hold" grpId="0" nodeType="clickEffect">
                                  <p:stCondLst>
                                    <p:cond delay="0"/>
                                  </p:stCondLst>
                                  <p:childTnLst>
                                    <p:set>
                                      <p:cBhvr>
                                        <p:cTn id="14" dur="1" fill="hold">
                                          <p:stCondLst>
                                            <p:cond delay="0"/>
                                          </p:stCondLst>
                                        </p:cTn>
                                        <p:tgtEl>
                                          <p:spTgt spid="106503"/>
                                        </p:tgtEl>
                                        <p:attrNameLst>
                                          <p:attrName>style.visibility</p:attrName>
                                        </p:attrNameLst>
                                      </p:cBhvr>
                                      <p:to>
                                        <p:strVal val="visible"/>
                                      </p:to>
                                    </p:set>
                                    <p:animEffect transition="in" filter="box(in)">
                                      <p:cBhvr>
                                        <p:cTn id="15" dur="500"/>
                                        <p:tgtEl>
                                          <p:spTgt spid="106503"/>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8" presetClass="entr" presetSubtype="16" fill="hold" grpId="0" nodeType="clickEffect">
                                  <p:stCondLst>
                                    <p:cond delay="0"/>
                                  </p:stCondLst>
                                  <p:childTnLst>
                                    <p:set>
                                      <p:cBhvr>
                                        <p:cTn id="19" dur="1" fill="hold">
                                          <p:stCondLst>
                                            <p:cond delay="0"/>
                                          </p:stCondLst>
                                        </p:cTn>
                                        <p:tgtEl>
                                          <p:spTgt spid="106504"/>
                                        </p:tgtEl>
                                        <p:attrNameLst>
                                          <p:attrName>style.visibility</p:attrName>
                                        </p:attrNameLst>
                                      </p:cBhvr>
                                      <p:to>
                                        <p:strVal val="visible"/>
                                      </p:to>
                                    </p:set>
                                    <p:animEffect transition="in" filter="diamond(in)">
                                      <p:cBhvr>
                                        <p:cTn id="20" dur="500"/>
                                        <p:tgtEl>
                                          <p:spTgt spid="106504"/>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06500"/>
                                        </p:tgtEl>
                                        <p:attrNameLst>
                                          <p:attrName>style.visibility</p:attrName>
                                        </p:attrNameLst>
                                      </p:cBhvr>
                                      <p:to>
                                        <p:strVal val="visible"/>
                                      </p:to>
                                    </p:set>
                                    <p:anim calcmode="lin" valueType="num">
                                      <p:cBhvr>
                                        <p:cTn id="25" dur="500" fill="hold"/>
                                        <p:tgtEl>
                                          <p:spTgt spid="106500"/>
                                        </p:tgtEl>
                                        <p:attrNameLst>
                                          <p:attrName>ppt_x</p:attrName>
                                        </p:attrNameLst>
                                      </p:cBhvr>
                                      <p:tavLst>
                                        <p:tav tm="0">
                                          <p:val>
                                            <p:strVal val="0-#ppt_w/2"/>
                                          </p:val>
                                        </p:tav>
                                        <p:tav tm="100000">
                                          <p:val>
                                            <p:strVal val="#ppt_x"/>
                                          </p:val>
                                        </p:tav>
                                      </p:tavLst>
                                    </p:anim>
                                    <p:anim calcmode="lin" valueType="num">
                                      <p:cBhvr>
                                        <p:cTn id="26" dur="500" fill="hold"/>
                                        <p:tgtEl>
                                          <p:spTgt spid="106500"/>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3"/>
                                            </p:cond>
                                          </p:stCondLst>
                                          <p:endCondLst>
                                            <p:cond evt="onStopAudio" delay="0">
                                              <p:tgtEl>
                                                <p:sldTgt/>
                                              </p:tgtEl>
                                            </p:cond>
                                          </p:endCondLst>
                                        </p:cTn>
                                        <p:tgtEl>
                                          <p:sndTgt r:embed="rId4" name="click.wav"/>
                                        </p:tgtEl>
                                      </p:cMediaNode>
                                    </p:audio>
                                  </p:subTnLst>
                                </p:cTn>
                              </p:par>
                            </p:childTnLst>
                          </p:cTn>
                        </p:par>
                      </p:childTnLst>
                    </p:cTn>
                  </p:par>
                  <p:par>
                    <p:cTn id="27" fill="hold" nodeType="clickPar">
                      <p:stCondLst>
                        <p:cond delay="indefinite"/>
                      </p:stCondLst>
                      <p:childTnLst>
                        <p:par>
                          <p:cTn id="28" fill="hold" nodeType="withGroup">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106501"/>
                                        </p:tgtEl>
                                        <p:attrNameLst>
                                          <p:attrName>style.visibility</p:attrName>
                                        </p:attrNameLst>
                                      </p:cBhvr>
                                      <p:to>
                                        <p:strVal val="visible"/>
                                      </p:to>
                                    </p:set>
                                    <p:animEffect transition="in" filter="wipe(left)">
                                      <p:cBhvr>
                                        <p:cTn id="31" dur="500"/>
                                        <p:tgtEl>
                                          <p:spTgt spid="106501"/>
                                        </p:tgtEl>
                                      </p:cBhvr>
                                    </p:animEffect>
                                  </p:childTnLst>
                                  <p:subTnLst>
                                    <p:audio>
                                      <p:cMediaNode>
                                        <p:cTn display="0" masterRel="sameClick">
                                          <p:stCondLst>
                                            <p:cond evt="begin" delay="0">
                                              <p:tn val="29"/>
                                            </p:cond>
                                          </p:stCondLst>
                                          <p:endCondLst>
                                            <p:cond evt="onStopAudio" delay="0">
                                              <p:tgtEl>
                                                <p:sldTgt/>
                                              </p:tgtEl>
                                            </p:cond>
                                          </p:endCondLst>
                                        </p:cTn>
                                        <p:tgtEl>
                                          <p:sndTgt r:embed="rId3" name="chimes.wav"/>
                                        </p:tgtEl>
                                      </p:cMediaNode>
                                    </p:audio>
                                  </p:subTnLst>
                                </p:cTn>
                              </p:par>
                            </p:childTnLst>
                          </p:cTn>
                        </p:par>
                      </p:childTnLst>
                    </p:cTn>
                  </p:par>
                  <p:par>
                    <p:cTn id="32" fill="hold" nodeType="clickPar">
                      <p:stCondLst>
                        <p:cond delay="indefinite"/>
                      </p:stCondLst>
                      <p:childTnLst>
                        <p:par>
                          <p:cTn id="33" fill="hold" nodeType="withGroup">
                            <p:stCondLst>
                              <p:cond delay="0"/>
                            </p:stCondLst>
                            <p:childTnLst>
                              <p:par>
                                <p:cTn id="34" presetID="3" presetClass="entr" presetSubtype="10" fill="hold" grpId="0" nodeType="clickEffect">
                                  <p:stCondLst>
                                    <p:cond delay="0"/>
                                  </p:stCondLst>
                                  <p:childTnLst>
                                    <p:set>
                                      <p:cBhvr>
                                        <p:cTn id="35" dur="1" fill="hold">
                                          <p:stCondLst>
                                            <p:cond delay="0"/>
                                          </p:stCondLst>
                                        </p:cTn>
                                        <p:tgtEl>
                                          <p:spTgt spid="31755"/>
                                        </p:tgtEl>
                                        <p:attrNameLst>
                                          <p:attrName>style.visibility</p:attrName>
                                        </p:attrNameLst>
                                      </p:cBhvr>
                                      <p:to>
                                        <p:strVal val="visible"/>
                                      </p:to>
                                    </p:set>
                                    <p:animEffect transition="in" filter="blinds(horizontal)">
                                      <p:cBhvr>
                                        <p:cTn id="36" dur="500"/>
                                        <p:tgtEl>
                                          <p:spTgt spid="31755"/>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106502"/>
                                        </p:tgtEl>
                                        <p:attrNameLst>
                                          <p:attrName>style.visibility</p:attrName>
                                        </p:attrNameLst>
                                      </p:cBhvr>
                                      <p:to>
                                        <p:strVal val="visible"/>
                                      </p:to>
                                    </p:set>
                                    <p:animEffect transition="in" filter="wipe(left)">
                                      <p:cBhvr>
                                        <p:cTn id="41" dur="500"/>
                                        <p:tgtEl>
                                          <p:spTgt spid="106502"/>
                                        </p:tgtEl>
                                      </p:cBhvr>
                                    </p:animEffect>
                                  </p:childTnLst>
                                  <p:subTnLst>
                                    <p:audio>
                                      <p:cMediaNode>
                                        <p:cTn display="0" masterRel="sameClick">
                                          <p:stCondLst>
                                            <p:cond evt="begin" delay="0">
                                              <p:tn val="39"/>
                                            </p:cond>
                                          </p:stCondLst>
                                          <p:endCondLst>
                                            <p:cond evt="onStopAudio" delay="0">
                                              <p:tgtEl>
                                                <p:sldTgt/>
                                              </p:tgtEl>
                                            </p:cond>
                                          </p:endCondLst>
                                        </p:cTn>
                                        <p:tgtEl>
                                          <p:sndTgt r:embed="rId3" name="chimes.wav"/>
                                        </p:tgtEl>
                                      </p:cMediaNode>
                                    </p:audio>
                                  </p:subTnLst>
                                </p:cTn>
                              </p:par>
                            </p:childTnLst>
                          </p:cTn>
                        </p:par>
                      </p:childTnLst>
                    </p:cTn>
                  </p:par>
                  <p:par>
                    <p:cTn id="42" fill="hold" nodeType="clickPar">
                      <p:stCondLst>
                        <p:cond delay="indefinite"/>
                      </p:stCondLst>
                      <p:childTnLst>
                        <p:par>
                          <p:cTn id="43" fill="hold" nodeType="withGroup">
                            <p:stCondLst>
                              <p:cond delay="0"/>
                            </p:stCondLst>
                            <p:childTnLst>
                              <p:par>
                                <p:cTn id="44" presetID="2" presetClass="entr" presetSubtype="4" fill="hold" grpId="0" nodeType="clickEffect">
                                  <p:stCondLst>
                                    <p:cond delay="0"/>
                                  </p:stCondLst>
                                  <p:childTnLst>
                                    <p:set>
                                      <p:cBhvr>
                                        <p:cTn id="45" dur="1" fill="hold">
                                          <p:stCondLst>
                                            <p:cond delay="0"/>
                                          </p:stCondLst>
                                        </p:cTn>
                                        <p:tgtEl>
                                          <p:spTgt spid="6"/>
                                        </p:tgtEl>
                                        <p:attrNameLst>
                                          <p:attrName>style.visibility</p:attrName>
                                        </p:attrNameLst>
                                      </p:cBhvr>
                                      <p:to>
                                        <p:strVal val="visible"/>
                                      </p:to>
                                    </p:set>
                                    <p:anim calcmode="lin" valueType="num">
                                      <p:cBhvr>
                                        <p:cTn id="46" dur="500" fill="hold"/>
                                        <p:tgtEl>
                                          <p:spTgt spid="6"/>
                                        </p:tgtEl>
                                        <p:attrNameLst>
                                          <p:attrName>ppt_x</p:attrName>
                                        </p:attrNameLst>
                                      </p:cBhvr>
                                      <p:tavLst>
                                        <p:tav tm="0">
                                          <p:val>
                                            <p:strVal val="#ppt_x"/>
                                          </p:val>
                                        </p:tav>
                                        <p:tav tm="100000">
                                          <p:val>
                                            <p:strVal val="#ppt_x"/>
                                          </p:val>
                                        </p:tav>
                                      </p:tavLst>
                                    </p:anim>
                                    <p:anim calcmode="lin" valueType="num">
                                      <p:cBhvr>
                                        <p:cTn id="47"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48" fill="hold" nodeType="clickPar">
                      <p:stCondLst>
                        <p:cond delay="indefinite"/>
                      </p:stCondLst>
                      <p:childTnLst>
                        <p:par>
                          <p:cTn id="49" fill="hold" nodeType="withGroup">
                            <p:stCondLst>
                              <p:cond delay="0"/>
                            </p:stCondLst>
                            <p:childTnLst>
                              <p:par>
                                <p:cTn id="50" presetID="3" presetClass="entr" presetSubtype="10" fill="hold" grpId="1" nodeType="clickEffect">
                                  <p:stCondLst>
                                    <p:cond delay="0"/>
                                  </p:stCondLst>
                                  <p:childTnLst>
                                    <p:set>
                                      <p:cBhvr>
                                        <p:cTn id="51" dur="1" fill="hold">
                                          <p:stCondLst>
                                            <p:cond delay="0"/>
                                          </p:stCondLst>
                                        </p:cTn>
                                        <p:tgtEl>
                                          <p:spTgt spid="6"/>
                                        </p:tgtEl>
                                        <p:attrNameLst>
                                          <p:attrName>style.visibility</p:attrName>
                                        </p:attrNameLst>
                                      </p:cBhvr>
                                      <p:to>
                                        <p:strVal val="visible"/>
                                      </p:to>
                                    </p:set>
                                    <p:animEffect transition="in" filter="blinds(horizontal)">
                                      <p:cBhvr>
                                        <p:cTn id="5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498" grpId="0"/>
      <p:bldP spid="106499" grpId="0"/>
      <p:bldP spid="106500" grpId="0"/>
      <p:bldP spid="106501" grpId="0"/>
      <p:bldP spid="106502" grpId="0"/>
      <p:bldP spid="106503" grpId="0"/>
      <p:bldP spid="106504" grpId="0"/>
      <p:bldP spid="6" grpId="0"/>
      <p:bldP spid="6" grpId="1"/>
      <p:bldP spid="31755"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305,&quot;width&quot;:3109}"/>
</p:tagLst>
</file>

<file path=ppt/tags/tag2.xml><?xml version="1.0" encoding="utf-8"?>
<p:tagLst xmlns:a="http://schemas.openxmlformats.org/drawingml/2006/main" xmlns:r="http://schemas.openxmlformats.org/officeDocument/2006/relationships" xmlns:p="http://schemas.openxmlformats.org/presentationml/2006/main">
  <p:tag name="REFSHAPE" val="1378712820"/>
  <p:tag name="KSO_WM_UNIT_PLACING_PICTURE_USER_VIEWPORT" val="{&quot;height&quot;:10795,&quot;width&quot;:7545}"/>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TotalTime>
  <Words>3087</Words>
  <Application>Microsoft Office PowerPoint</Application>
  <PresentationFormat>全屏显示(4:3)</PresentationFormat>
  <Paragraphs>255</Paragraphs>
  <Slides>37</Slides>
  <Notes>16</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37</vt:i4>
      </vt:variant>
    </vt:vector>
  </HeadingPairs>
  <TitlesOfParts>
    <vt:vector size="39" baseType="lpstr">
      <vt:lpstr>Office 主题</vt:lpstr>
      <vt:lpstr>Bitmap Image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一、力</dc:title>
  <dc:creator>Administrator</dc:creator>
  <cp:lastModifiedBy>User</cp:lastModifiedBy>
  <cp:revision>9</cp:revision>
  <dcterms:created xsi:type="dcterms:W3CDTF">2021-02-06T05:00:33Z</dcterms:created>
  <dcterms:modified xsi:type="dcterms:W3CDTF">2021-02-06T05:21:49Z</dcterms:modified>
</cp:coreProperties>
</file>